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77"/>
  </p:handoutMasterIdLst>
  <p:sldIdLst>
    <p:sldId id="280" r:id="rId2"/>
    <p:sldId id="288" r:id="rId3"/>
    <p:sldId id="282" r:id="rId4"/>
    <p:sldId id="281" r:id="rId5"/>
    <p:sldId id="286" r:id="rId6"/>
    <p:sldId id="260" r:id="rId7"/>
    <p:sldId id="263" r:id="rId8"/>
    <p:sldId id="262" r:id="rId9"/>
    <p:sldId id="277" r:id="rId10"/>
    <p:sldId id="289" r:id="rId11"/>
    <p:sldId id="278" r:id="rId12"/>
    <p:sldId id="279" r:id="rId13"/>
    <p:sldId id="271" r:id="rId14"/>
    <p:sldId id="272" r:id="rId15"/>
    <p:sldId id="273" r:id="rId16"/>
    <p:sldId id="285" r:id="rId17"/>
    <p:sldId id="274" r:id="rId18"/>
    <p:sldId id="275" r:id="rId19"/>
    <p:sldId id="276" r:id="rId20"/>
    <p:sldId id="267" r:id="rId21"/>
    <p:sldId id="268" r:id="rId22"/>
    <p:sldId id="269" r:id="rId23"/>
    <p:sldId id="270" r:id="rId24"/>
    <p:sldId id="293" r:id="rId25"/>
    <p:sldId id="294" r:id="rId26"/>
    <p:sldId id="295" r:id="rId27"/>
    <p:sldId id="301" r:id="rId28"/>
    <p:sldId id="299" r:id="rId29"/>
    <p:sldId id="298" r:id="rId30"/>
    <p:sldId id="303" r:id="rId31"/>
    <p:sldId id="305" r:id="rId32"/>
    <p:sldId id="307" r:id="rId33"/>
    <p:sldId id="309" r:id="rId34"/>
    <p:sldId id="311" r:id="rId35"/>
    <p:sldId id="328" r:id="rId36"/>
    <p:sldId id="314" r:id="rId37"/>
    <p:sldId id="317" r:id="rId38"/>
    <p:sldId id="316" r:id="rId39"/>
    <p:sldId id="318" r:id="rId40"/>
    <p:sldId id="319" r:id="rId41"/>
    <p:sldId id="320" r:id="rId42"/>
    <p:sldId id="322" r:id="rId43"/>
    <p:sldId id="321" r:id="rId44"/>
    <p:sldId id="325" r:id="rId45"/>
    <p:sldId id="332" r:id="rId46"/>
    <p:sldId id="329" r:id="rId47"/>
    <p:sldId id="326" r:id="rId48"/>
    <p:sldId id="333" r:id="rId49"/>
    <p:sldId id="334" r:id="rId50"/>
    <p:sldId id="335" r:id="rId51"/>
    <p:sldId id="336" r:id="rId52"/>
    <p:sldId id="337" r:id="rId53"/>
    <p:sldId id="340" r:id="rId54"/>
    <p:sldId id="342" r:id="rId55"/>
    <p:sldId id="341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4" r:id="rId68"/>
    <p:sldId id="355" r:id="rId69"/>
    <p:sldId id="356" r:id="rId70"/>
    <p:sldId id="357" r:id="rId71"/>
    <p:sldId id="338" r:id="rId72"/>
    <p:sldId id="358" r:id="rId73"/>
    <p:sldId id="359" r:id="rId74"/>
    <p:sldId id="290" r:id="rId75"/>
    <p:sldId id="291" r:id="rId76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FFFF"/>
    <a:srgbClr val="FF6600"/>
    <a:srgbClr val="CC0000"/>
    <a:srgbClr val="FF9933"/>
    <a:srgbClr val="FF0000"/>
    <a:srgbClr val="FF9900"/>
    <a:srgbClr val="8000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DC0257CA-299C-48B3-83E9-4FF35B87002D}" type="datetimeFigureOut">
              <a:rPr lang="ru-RU"/>
              <a:pPr/>
              <a:t>05.05.2020</a:t>
            </a:fld>
            <a:endParaRPr lang="ru-RU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37E62FDD-D0B6-443B-86B4-F0C802867C0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6523" y="1828800"/>
            <a:ext cx="6172200" cy="24384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4442264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0A29-260C-4FE6-8468-BEB9FBEC9C82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EEAE2-7628-483E-B871-FB6563D70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468A8-9A32-4AEF-9F6A-F8EABF7859BD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336B5-A4E4-42A6-93D5-456FC4BA7F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5985-3FBA-4A06-B9D6-07D2BC4694BD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49C08-5ADA-4E4D-91EC-A4AB17C614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ED6C9-DDE8-483C-AAE5-BFF8F8917D7B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018D9-B859-4348-9CD2-60083AC29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4949E-7DED-42AD-AF32-D2DFFA9BBBD6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4B4F2-4112-441E-A60C-8B8C109FB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11FE4-774E-4265-BC6C-EA4DC4FCC7E0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30331-F33A-4A8F-8ACD-1766423BB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12CF4-FC41-4DCA-AD5C-4401A9447E0F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10449-766C-49A2-A6A0-251790695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CDF9-498B-4973-8201-733234D8885E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EC549-6EE5-451D-AF1F-3403D949F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0" y="812800"/>
            <a:ext cx="5314950" cy="24384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0150" y="3343715"/>
            <a:ext cx="5314950" cy="2012949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B6336-3E70-43B9-B6C9-E0A1773CF4FB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3836C-06EE-407F-B471-9D358E66A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652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C89A4-4F68-4324-B05A-692D9EFB11E5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0B6F-DC21-4BBD-BF8D-2507AA77B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046817"/>
            <a:ext cx="303133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42900" y="3149601"/>
            <a:ext cx="303014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3149601"/>
            <a:ext cx="303133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D1D88-0E68-42AB-B19E-B7C76E9DCF24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C7DA-7B1F-4D48-9BFE-B0FAD062F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234A3-A7C7-4A03-B488-46F736A69AE0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4DB67-E1CD-4FE3-928B-6B2A4367C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46E6A-84CB-4189-89E3-9D95CB66A9DB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83F87-AE9B-4AB6-8334-21E6A68A6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2032001"/>
            <a:ext cx="2256235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E3397-13E1-4B5E-A570-07F5B30FE00E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35FAF-26CF-4E8C-AA56-41DDC032C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12800"/>
            <a:ext cx="41148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71600" y="2442633"/>
            <a:ext cx="41148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0" y="1555716"/>
            <a:ext cx="4114800" cy="707136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73235-0B91-48C8-B27E-8474CC2C7E8D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5E5A8-1DD3-45C4-A718-852642FD1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652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extLst>
              <a:ext uri="{BEBA8EAE-BF5A-486C-A8C5-ECC9F3942E4B}"/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38AC5A-8B79-4F40-A799-208C38208C91}" type="datetimeFigureOut">
              <a:rPr lang="ru-RU"/>
              <a:pPr>
                <a:defRPr/>
              </a:pPr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6217C6-9891-40DB-A7A8-8D8741411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8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slow" advClick="0" advTm="2652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76;&#1084;&#1080;&#1085;&#1080;&#1089;&#1090;&#1088;&#1072;&#1090;&#1086;&#1088;\Downloads\pradedushka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&#1040;&#1076;&#1084;&#1080;&#1085;&#1080;&#1089;&#1090;&#1088;&#1072;&#1090;&#1086;&#1088;\Downloads\pradedushka.mp3" TargetMode="External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4479925" y="32448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0421" name="WordArt 5"/>
          <p:cNvSpPr>
            <a:spLocks noChangeArrowheads="1" noChangeShapeType="1" noTextEdit="1"/>
          </p:cNvSpPr>
          <p:nvPr/>
        </p:nvSpPr>
        <p:spPr bwMode="auto">
          <a:xfrm>
            <a:off x="611188" y="765175"/>
            <a:ext cx="7561262" cy="4176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80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Альбом памяти</a:t>
            </a:r>
          </a:p>
          <a:p>
            <a:endParaRPr lang="ru-RU" sz="8000" kern="1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250825" y="3275013"/>
            <a:ext cx="53705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altLang="zh-CN" sz="4000" b="1">
                <a:solidFill>
                  <a:schemeClr val="accent1"/>
                </a:solidFill>
              </a:rPr>
              <a:t>Никто не забыт,</a:t>
            </a:r>
          </a:p>
          <a:p>
            <a:r>
              <a:rPr lang="ru-RU" altLang="zh-CN" sz="4000" b="1">
                <a:solidFill>
                  <a:schemeClr val="accent1"/>
                </a:solidFill>
              </a:rPr>
              <a:t>      ничто не забыто</a:t>
            </a:r>
          </a:p>
        </p:txBody>
      </p:sp>
      <p:pic>
        <p:nvPicPr>
          <p:cNvPr id="60423" name="Picture 7" descr="9maya-den-pobedy-zvezda-oruzhie-1941-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0424" name="WordArt 8"/>
          <p:cNvSpPr>
            <a:spLocks noChangeArrowheads="1" noChangeShapeType="1" noTextEdit="1"/>
          </p:cNvSpPr>
          <p:nvPr/>
        </p:nvSpPr>
        <p:spPr bwMode="auto">
          <a:xfrm>
            <a:off x="395288" y="4724400"/>
            <a:ext cx="8353425" cy="422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80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Альбом памяти</a:t>
            </a:r>
          </a:p>
          <a:p>
            <a:endParaRPr lang="ru-RU" sz="8000" kern="1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4581525" y="1052513"/>
            <a:ext cx="4562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altLang="zh-CN" sz="3600" b="1">
                <a:solidFill>
                  <a:srgbClr val="FF0000"/>
                </a:solidFill>
              </a:rPr>
              <a:t>Никто не забыт,</a:t>
            </a:r>
          </a:p>
          <a:p>
            <a:pPr algn="r"/>
            <a:r>
              <a:rPr lang="ru-RU" altLang="zh-CN" sz="3600" b="1">
                <a:solidFill>
                  <a:srgbClr val="FF0000"/>
                </a:solidFill>
              </a:rPr>
              <a:t>    ничто не забыто</a:t>
            </a:r>
            <a:endParaRPr lang="ru-RU" sz="3600" b="1">
              <a:solidFill>
                <a:srgbClr val="FF0000"/>
              </a:solidFill>
            </a:endParaRPr>
          </a:p>
        </p:txBody>
      </p:sp>
      <p:pic>
        <p:nvPicPr>
          <p:cNvPr id="8" name="pradedush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images (4)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n>
                  <a:noFill/>
                </a:ln>
                <a:solidFill>
                  <a:schemeClr val="tx1"/>
                </a:solidFill>
                <a:effectLst/>
              </a:rPr>
              <a:t>Косач Федор Афанасьевич</a:t>
            </a:r>
          </a:p>
        </p:txBody>
      </p:sp>
      <p:sp>
        <p:nvSpPr>
          <p:cNvPr id="55300" name="Rectangle 4"/>
          <p:cNvSpPr>
            <a:spLocks noGrp="1"/>
          </p:cNvSpPr>
          <p:nvPr>
            <p:ph sz="half" idx="4294967295"/>
          </p:nvPr>
        </p:nvSpPr>
        <p:spPr>
          <a:xfrm>
            <a:off x="4391025" y="1268413"/>
            <a:ext cx="4752975" cy="5040312"/>
          </a:xfrm>
        </p:spPr>
        <p:txBody>
          <a:bodyPr/>
          <a:lstStyle/>
          <a:p>
            <a:r>
              <a:rPr lang="ru-RU" sz="2400" b="1" smtClean="0"/>
              <a:t>Родился 1918 году в Брянской области. 27 ноября 1941 года был призван на фронт. Он служил на железной дороге, сопровождал  эшелоны солдат на фронт, часто попадал под обстрел и бомбёжки противника. Награжден многими медалями, одна из них – «Медаль за победу над Германией в Великой Отечественной войне 1941-1945г». </a:t>
            </a:r>
          </a:p>
        </p:txBody>
      </p:sp>
      <p:pic>
        <p:nvPicPr>
          <p:cNvPr id="55301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00213"/>
            <a:ext cx="3744913" cy="4824412"/>
          </a:xfrm>
          <a:noFill/>
          <a:ln/>
        </p:spPr>
      </p:pic>
      <p:pic>
        <p:nvPicPr>
          <p:cNvPr id="55302" name="Picture 6" descr="9maya-den-pobedy-zvezda-oruzhie-1941-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081338" y="15875"/>
            <a:ext cx="5134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>
                <a:latin typeface="+mn-lt"/>
              </a:rPr>
              <a:t>Косач Федор Афанасьевич</a:t>
            </a:r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4356100" cy="5616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4356100" y="836613"/>
            <a:ext cx="4787900" cy="57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Родился 1918 году в Брянской области. 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27 ноября 1941 года был призван на фронт.  Служил на железной дороге, сопровождал  эшелоны солдат на фронт, часто попадал под обстрел и бомбёжки противника. Награжден многими медалями, одна из них – «Медаль за победу над Германией в Великой Отечественной войне 1941-1945г».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Петрова Любовь Ивановна </a:t>
            </a:r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709613" y="1600200"/>
          <a:ext cx="3532187" cy="4708525"/>
        </p:xfrm>
        <a:graphic>
          <a:graphicData uri="http://schemas.openxmlformats.org/presentationml/2006/ole">
            <p:oleObj spid="_x0000_s57349" r:id="rId3" imgW="17142857" imgH="22857143" progId="">
              <p:embed/>
            </p:oleObj>
          </a:graphicData>
        </a:graphic>
      </p:graphicFrame>
      <p:sp>
        <p:nvSpPr>
          <p:cNvPr id="57348" name="Rectangle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sz="2000" smtClean="0"/>
              <a:t> 1919 г.р. родилась и выросла в  селе Ветлянка Буранского района на Оренбуржье. За доблестный и самоотверженный труд в период Великой отечественной войны указом Президиума Верховного Совета СССР была награждена медалью «За доблестный труд в Великой Отечественной Войне 1941-1945 г.» Свою трудовую деятельность Любовь Ивановна  закончила  в возрасте 58 лет в  школе – интернате  № 2 города Омска, </a:t>
            </a:r>
          </a:p>
        </p:txBody>
      </p:sp>
      <p:pic>
        <p:nvPicPr>
          <p:cNvPr id="57350" name="Picture 6" descr="9maya-den-pobedy-zvezda-oruzhie-1941-19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</p:spPr>
      </p:pic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224213" y="15875"/>
            <a:ext cx="5241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>
                <a:latin typeface="+mn-lt"/>
              </a:rPr>
              <a:t>Петрова Любовь Ивановна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3924300" y="1289050"/>
            <a:ext cx="52197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dirty="0">
                <a:latin typeface="+mn-lt"/>
              </a:rPr>
              <a:t>1919 г.р. родилась и выросла в  селе </a:t>
            </a:r>
            <a:r>
              <a:rPr lang="ru-RU" sz="2400" b="1" dirty="0" err="1" smtClean="0">
                <a:latin typeface="+mn-lt"/>
              </a:rPr>
              <a:t>Ветлянка</a:t>
            </a:r>
            <a:r>
              <a:rPr lang="ru-RU" sz="2400" b="1" dirty="0" smtClean="0">
                <a:latin typeface="+mn-lt"/>
              </a:rPr>
              <a:t>, </a:t>
            </a:r>
            <a:r>
              <a:rPr lang="ru-RU" sz="2400" b="1" dirty="0" err="1">
                <a:latin typeface="+mn-lt"/>
              </a:rPr>
              <a:t>Буранского</a:t>
            </a:r>
            <a:r>
              <a:rPr lang="ru-RU" sz="2400" b="1" dirty="0">
                <a:latin typeface="+mn-lt"/>
              </a:rPr>
              <a:t> района на Оренбуржье. За доблестный и самоотверженный труд в период Великой отечественной войны указом Президиума Верховного Совета СССР была награждена медалью «За доблестный труд в Великой Отечественной Войне 1941-1945 г.» Свою трудовую деятельность Любовь Ивановна  закончила  в возрасте 58 лет в  школе – интернате  № 2 города Омска, проработав в системе образования 36 лет</a:t>
            </a:r>
          </a:p>
        </p:txBody>
      </p:sp>
      <p:graphicFrame>
        <p:nvGraphicFramePr>
          <p:cNvPr id="57353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214282" y="1785926"/>
          <a:ext cx="3454400" cy="4608512"/>
        </p:xfrm>
        <a:graphic>
          <a:graphicData uri="http://schemas.openxmlformats.org/presentationml/2006/ole">
            <p:oleObj spid="_x0000_s57353" r:id="rId5" imgW="17142857" imgH="22857143" progId="">
              <p:embed/>
            </p:oleObj>
          </a:graphicData>
        </a:graphic>
      </p:graphicFrame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7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Это мой прадедушка – 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Белов Пётр Григорьевич.</a:t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800" name="Rectangle 8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400" smtClean="0"/>
              <a:t>	</a:t>
            </a:r>
            <a:r>
              <a:rPr lang="ru-RU" sz="1800" b="1" smtClean="0"/>
              <a:t>Родился 5 июля 1925 года, в деревне Окунево, Муромцевского района, Омской области. </a:t>
            </a:r>
          </a:p>
          <a:p>
            <a:pPr>
              <a:lnSpc>
                <a:spcPct val="80000"/>
              </a:lnSpc>
            </a:pPr>
            <a:endParaRPr lang="ru-RU" sz="1800" b="1" smtClean="0"/>
          </a:p>
          <a:p>
            <a:pPr>
              <a:lnSpc>
                <a:spcPct val="80000"/>
              </a:lnSpc>
            </a:pPr>
            <a:r>
              <a:rPr lang="ru-RU" sz="1800" b="1" smtClean="0"/>
              <a:t>В 16 лет призван на Белорусский фронт. Был назначен командиром взвода в звании сержанта. </a:t>
            </a:r>
          </a:p>
          <a:p>
            <a:pPr>
              <a:lnSpc>
                <a:spcPct val="80000"/>
              </a:lnSpc>
            </a:pPr>
            <a:endParaRPr lang="ru-RU" sz="1800" b="1" smtClean="0"/>
          </a:p>
          <a:p>
            <a:pPr>
              <a:lnSpc>
                <a:spcPct val="80000"/>
              </a:lnSpc>
            </a:pPr>
            <a:r>
              <a:rPr lang="ru-RU" sz="1800" b="1" smtClean="0"/>
              <a:t>Прошел всю войну, был дважды </a:t>
            </a:r>
          </a:p>
          <a:p>
            <a:pPr>
              <a:lnSpc>
                <a:spcPct val="80000"/>
              </a:lnSpc>
            </a:pPr>
            <a:endParaRPr lang="ru-RU" sz="1800" b="1" smtClean="0"/>
          </a:p>
          <a:p>
            <a:pPr>
              <a:lnSpc>
                <a:spcPct val="80000"/>
              </a:lnSpc>
            </a:pPr>
            <a:r>
              <a:rPr lang="ru-RU" sz="1800" b="1" smtClean="0"/>
              <a:t>Его нет в живых (2004г.), но память о нем хранится.</a:t>
            </a:r>
          </a:p>
          <a:p>
            <a:pPr>
              <a:lnSpc>
                <a:spcPct val="80000"/>
              </a:lnSpc>
            </a:pPr>
            <a:endParaRPr lang="ru-RU" sz="1800" b="1" smtClean="0"/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smtClean="0"/>
              <a:t>Нет в России семьи такой,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smtClean="0"/>
              <a:t>           Где б ни памятен был свой герой…</a:t>
            </a:r>
          </a:p>
        </p:txBody>
      </p:sp>
      <p:pic>
        <p:nvPicPr>
          <p:cNvPr id="33798" name="Picture 6" descr="image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628775"/>
            <a:ext cx="4033837" cy="5229225"/>
          </a:xfrm>
        </p:spPr>
      </p:pic>
      <p:pic>
        <p:nvPicPr>
          <p:cNvPr id="33805" name="Picture 13" descr="9maya-den-pobedy-zvezda-oruzhie-1941-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4060825" y="115888"/>
            <a:ext cx="3665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latin typeface="+mn-lt"/>
              </a:rPr>
              <a:t>Белов Пётр Григорьевич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4919663" y="908050"/>
            <a:ext cx="4224337" cy="50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Родился 5 июля 1925 года, в деревне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Окунево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Муромцевского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района, Омской области.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16 лет призван на Белорусский фронт. Был назначен командиром взвода в звании сержанта.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Прошел всю войну, был дважды ранен.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Его нет в живых (2004г.), но память о нем хранится.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</a:pP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33808" name="Picture 16" descr="image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89375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9697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Дейч</a:t>
            </a:r>
            <a:r>
              <a:rPr lang="ru-RU" sz="370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 </a:t>
            </a:r>
            <a:br>
              <a:rPr lang="ru-RU" sz="370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</a:rPr>
              <a:t>Николай Александрович</a:t>
            </a:r>
          </a:p>
        </p:txBody>
      </p:sp>
      <p:sp>
        <p:nvSpPr>
          <p:cNvPr id="36870" name="Rectangle 6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5184775" cy="5732462"/>
          </a:xfrm>
        </p:spPr>
        <p:txBody>
          <a:bodyPr/>
          <a:lstStyle/>
          <a:p>
            <a:r>
              <a:rPr lang="ru-RU" sz="2200" b="1" dirty="0" smtClean="0">
                <a:solidFill>
                  <a:schemeClr val="accent1"/>
                </a:solidFill>
              </a:rPr>
              <a:t>29.01.1905г. - 03.12.1983г.</a:t>
            </a:r>
          </a:p>
          <a:p>
            <a:r>
              <a:rPr lang="ru-RU" sz="2200" b="1" dirty="0" smtClean="0">
                <a:solidFill>
                  <a:schemeClr val="accent1"/>
                </a:solidFill>
              </a:rPr>
              <a:t>место рождения: Украинская ССР, Одесская обл., </a:t>
            </a:r>
            <a:r>
              <a:rPr lang="ru-RU" sz="2200" b="1" dirty="0" err="1" smtClean="0">
                <a:solidFill>
                  <a:schemeClr val="accent1"/>
                </a:solidFill>
              </a:rPr>
              <a:t>Кривоозерский</a:t>
            </a:r>
            <a:r>
              <a:rPr lang="ru-RU" sz="2200" b="1" dirty="0" smtClean="0">
                <a:solidFill>
                  <a:schemeClr val="accent1"/>
                </a:solidFill>
              </a:rPr>
              <a:t> р-н, с. Великая </a:t>
            </a:r>
            <a:r>
              <a:rPr lang="ru-RU" sz="2200" b="1" dirty="0" err="1" smtClean="0">
                <a:solidFill>
                  <a:schemeClr val="accent1"/>
                </a:solidFill>
              </a:rPr>
              <a:t>Мечетня</a:t>
            </a:r>
            <a:endParaRPr lang="ru-RU" sz="2200" b="1" dirty="0" smtClean="0">
              <a:solidFill>
                <a:schemeClr val="accent1"/>
              </a:solidFill>
            </a:endParaRPr>
          </a:p>
          <a:p>
            <a:r>
              <a:rPr lang="ru-RU" sz="2200" b="1" dirty="0" smtClean="0">
                <a:solidFill>
                  <a:schemeClr val="accent1"/>
                </a:solidFill>
              </a:rPr>
              <a:t>Принимал участие в ВОВ</a:t>
            </a:r>
          </a:p>
          <a:p>
            <a:r>
              <a:rPr lang="ru-RU" sz="2200" b="1" dirty="0" smtClean="0">
                <a:solidFill>
                  <a:schemeClr val="accent1"/>
                </a:solidFill>
              </a:rPr>
              <a:t>Рядовой</a:t>
            </a:r>
          </a:p>
          <a:p>
            <a:r>
              <a:rPr lang="ru-RU" sz="2200" b="1" dirty="0" smtClean="0">
                <a:solidFill>
                  <a:schemeClr val="accent1"/>
                </a:solidFill>
              </a:rPr>
              <a:t>Звание: ефрейтор</a:t>
            </a:r>
          </a:p>
          <a:p>
            <a:r>
              <a:rPr lang="ru-RU" sz="2200" b="1" dirty="0" smtClean="0">
                <a:solidFill>
                  <a:schemeClr val="accent1"/>
                </a:solidFill>
              </a:rPr>
              <a:t>в РККА с 1941 года</a:t>
            </a:r>
          </a:p>
          <a:p>
            <a:r>
              <a:rPr lang="ru-RU" sz="2200" b="1" dirty="0" smtClean="0">
                <a:solidFill>
                  <a:schemeClr val="accent1"/>
                </a:solidFill>
              </a:rPr>
              <a:t>Правительственные награды в ВОВ: медаль «ЗА ОТВАГУ», Медаль «За боевые заслуги» от 31.05.1943, Медаль «За боевые заслуги»от 11.12.1944, Медаль «За победу над Германией» от 09.05.1945г, медаль «За оборону Кавказа».</a:t>
            </a:r>
          </a:p>
        </p:txBody>
      </p:sp>
      <p:pic>
        <p:nvPicPr>
          <p:cNvPr id="36869" name="Рисунок 1" descr="F:\МОЯ РОДОСЛОВНАЯ\фото прадеда\IMG-20160427-WA00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659563" y="1268413"/>
            <a:ext cx="2232025" cy="3168650"/>
          </a:xfrm>
          <a:noFill/>
          <a:ln/>
        </p:spPr>
      </p:pic>
      <p:pic>
        <p:nvPicPr>
          <p:cNvPr id="36872" name="Рисунок 2" descr="F:\МОЯ РОДОСЛОВНАЯ\фото прадеда\IMG-20160427-WA000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l="9071" t="16730" r="13980"/>
          <a:stretch>
            <a:fillRect/>
          </a:stretch>
        </p:blipFill>
        <p:spPr>
          <a:xfrm>
            <a:off x="5435600" y="4586288"/>
            <a:ext cx="2300288" cy="2271712"/>
          </a:xfrm>
          <a:noFill/>
          <a:ln/>
        </p:spPr>
      </p:pic>
      <p:pic>
        <p:nvPicPr>
          <p:cNvPr id="36873" name="Рисунок 3" descr="F:\МОЯ РОДОСЛОВНАЯ\фото прадеда\IMG-20160427-WA0011.jpg"/>
          <p:cNvPicPr>
            <a:picLocks noChangeAspect="1" noChangeArrowheads="1"/>
          </p:cNvPicPr>
          <p:nvPr/>
        </p:nvPicPr>
        <p:blipFill>
          <a:blip r:embed="rId4"/>
          <a:srcRect l="30783" t="6844" r="33083"/>
          <a:stretch>
            <a:fillRect/>
          </a:stretch>
        </p:blipFill>
        <p:spPr bwMode="auto">
          <a:xfrm>
            <a:off x="7613650" y="4660900"/>
            <a:ext cx="153035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Мельников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Иван Моисеевич</a:t>
            </a:r>
          </a:p>
        </p:txBody>
      </p:sp>
      <p:sp>
        <p:nvSpPr>
          <p:cNvPr id="41988" name="Rectangle 4"/>
          <p:cNvSpPr>
            <a:spLocks noGrp="1"/>
          </p:cNvSpPr>
          <p:nvPr>
            <p:ph sz="quarter" idx="4294967295"/>
          </p:nvPr>
        </p:nvSpPr>
        <p:spPr>
          <a:xfrm>
            <a:off x="3851275" y="1844675"/>
            <a:ext cx="5292725" cy="5013325"/>
          </a:xfrm>
        </p:spPr>
        <p:txBody>
          <a:bodyPr/>
          <a:lstStyle/>
          <a:p>
            <a:r>
              <a:rPr lang="ru-RU" sz="2000" dirty="0" smtClean="0"/>
              <a:t> </a:t>
            </a:r>
            <a:r>
              <a:rPr lang="ru-RU" sz="2400" b="1" dirty="0" smtClean="0"/>
              <a:t>28.08.1926г. ˗ 04.08.2001 г.</a:t>
            </a:r>
          </a:p>
          <a:p>
            <a:r>
              <a:rPr lang="ru-RU" sz="2400" b="1" dirty="0" smtClean="0"/>
              <a:t>место рождения: Омская обл., </a:t>
            </a:r>
            <a:r>
              <a:rPr lang="ru-RU" sz="2400" b="1" dirty="0" err="1" smtClean="0"/>
              <a:t>Большереченский</a:t>
            </a:r>
            <a:r>
              <a:rPr lang="ru-RU" sz="2400" b="1" dirty="0" smtClean="0"/>
              <a:t> р-н, </a:t>
            </a:r>
            <a:r>
              <a:rPr lang="ru-RU" sz="2400" b="1" dirty="0" err="1" smtClean="0"/>
              <a:t>Костин-ский</a:t>
            </a:r>
            <a:r>
              <a:rPr lang="ru-RU" sz="2400" b="1" dirty="0" smtClean="0"/>
              <a:t> с/</a:t>
            </a:r>
            <a:r>
              <a:rPr lang="ru-RU" sz="2400" b="1" dirty="0" err="1" smtClean="0"/>
              <a:t>с</a:t>
            </a:r>
            <a:r>
              <a:rPr lang="ru-RU" sz="2400" b="1" dirty="0" smtClean="0"/>
              <a:t>, д. </a:t>
            </a:r>
            <a:r>
              <a:rPr lang="ru-RU" sz="2400" b="1" dirty="0" err="1" smtClean="0"/>
              <a:t>Новорождественка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Принимал участие в ВОВ, Русско-Японской войне</a:t>
            </a:r>
          </a:p>
          <a:p>
            <a:r>
              <a:rPr lang="ru-RU" sz="2400" b="1" dirty="0" smtClean="0"/>
              <a:t>Мл. сержант </a:t>
            </a:r>
          </a:p>
          <a:p>
            <a:r>
              <a:rPr lang="ru-RU" sz="2400" b="1" dirty="0" smtClean="0"/>
              <a:t>Правительственные награды: Медаль «За отвагу» от 23.09.1945, орден «Красная звезда».</a:t>
            </a:r>
          </a:p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pic>
        <p:nvPicPr>
          <p:cNvPr id="41990" name="Рисунок 1" descr="C:\Users\Stroganoff\Desktop\img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3146425" cy="4708525"/>
          </a:xfrm>
          <a:noFill/>
          <a:ln/>
        </p:spPr>
      </p:pic>
      <p:pic>
        <p:nvPicPr>
          <p:cNvPr id="41991" name="Рисунок 4" descr="Order of the Red Star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269163" y="0"/>
            <a:ext cx="1874837" cy="1874838"/>
          </a:xfrm>
          <a:noFill/>
          <a:ln/>
        </p:spPr>
      </p:pic>
      <p:pic>
        <p:nvPicPr>
          <p:cNvPr id="41992" name="Рисунок 2" descr="http://www.podvignaroda.ru/img/awards/award14-s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00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900113" y="596900"/>
            <a:ext cx="7127875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ru-RU" sz="3800" b="1">
                <a:solidFill>
                  <a:schemeClr val="accent1"/>
                </a:solidFill>
              </a:rPr>
              <a:t>Горит и кружится планета,</a:t>
            </a:r>
            <a:br>
              <a:rPr lang="ru-RU" sz="3800" b="1">
                <a:solidFill>
                  <a:schemeClr val="accent1"/>
                </a:solidFill>
              </a:rPr>
            </a:br>
            <a:r>
              <a:rPr lang="ru-RU" sz="3800" b="1">
                <a:solidFill>
                  <a:schemeClr val="accent1"/>
                </a:solidFill>
              </a:rPr>
              <a:t>Над нашей Родиною дым.</a:t>
            </a:r>
            <a:br>
              <a:rPr lang="ru-RU" sz="3800" b="1">
                <a:solidFill>
                  <a:schemeClr val="accent1"/>
                </a:solidFill>
              </a:rPr>
            </a:br>
            <a:r>
              <a:rPr lang="ru-RU" sz="3800" b="1">
                <a:solidFill>
                  <a:schemeClr val="accent1"/>
                </a:solidFill>
              </a:rPr>
              <a:t>И значит нам нужна одна победа!</a:t>
            </a:r>
            <a:br>
              <a:rPr lang="ru-RU" sz="3800" b="1">
                <a:solidFill>
                  <a:schemeClr val="accent1"/>
                </a:solidFill>
              </a:rPr>
            </a:br>
            <a:r>
              <a:rPr lang="ru-RU" sz="3800" b="1">
                <a:solidFill>
                  <a:schemeClr val="accent1"/>
                </a:solidFill>
              </a:rPr>
              <a:t>Одна на всех, мы за ценой не постоим.</a:t>
            </a:r>
          </a:p>
          <a:p>
            <a:r>
              <a:rPr lang="ru-RU" sz="3600" b="1">
                <a:solidFill>
                  <a:schemeClr val="accent1"/>
                </a:solidFill>
              </a:rPr>
              <a:t/>
            </a:r>
            <a:br>
              <a:rPr lang="ru-RU" sz="3600" b="1">
                <a:solidFill>
                  <a:schemeClr val="accent1"/>
                </a:solidFill>
              </a:rPr>
            </a:br>
            <a:endParaRPr lang="ru-RU" sz="36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Суздальцев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Иван Александрович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прадедушка Веры Суздальцевой/</a:t>
            </a:r>
          </a:p>
        </p:txBody>
      </p:sp>
      <p:sp>
        <p:nvSpPr>
          <p:cNvPr id="43012" name="Rectangle 4"/>
          <p:cNvSpPr>
            <a:spLocks noGrp="1"/>
          </p:cNvSpPr>
          <p:nvPr>
            <p:ph sz="quarter" idx="4294967295"/>
          </p:nvPr>
        </p:nvSpPr>
        <p:spPr>
          <a:xfrm>
            <a:off x="5105400" y="1600200"/>
            <a:ext cx="4038600" cy="2278063"/>
          </a:xfrm>
        </p:spPr>
        <p:txBody>
          <a:bodyPr/>
          <a:lstStyle/>
          <a:p>
            <a:r>
              <a:rPr lang="ru-RU" b="1" dirty="0" smtClean="0"/>
              <a:t>Орден Красного Знамени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3014" name="Рисунок 1" descr="C:\DOCUME~1\555\LOCALS~1\Temp\Rar$DR87.156\дом расчеты\Летчик Иван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 r="70016" b="56046"/>
          <a:stretch>
            <a:fillRect/>
          </a:stretch>
        </p:blipFill>
        <p:spPr>
          <a:xfrm rot="21339474">
            <a:off x="0" y="1844675"/>
            <a:ext cx="4038600" cy="4522788"/>
          </a:xfrm>
          <a:noFill/>
          <a:ln/>
        </p:spPr>
      </p:pic>
      <p:pic>
        <p:nvPicPr>
          <p:cNvPr id="43015" name="Рисунок 2" descr="http://www.podvignaroda.mil.ru/img/awards/award12-sm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551613" y="2636838"/>
            <a:ext cx="2592387" cy="2447925"/>
          </a:xfrm>
          <a:noFill/>
          <a:ln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971550" y="273050"/>
            <a:ext cx="79216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 u="sng" dirty="0">
                <a:latin typeface="+mn-lt"/>
              </a:rPr>
              <a:t>Подвиг:</a:t>
            </a:r>
            <a:endParaRPr lang="ru-RU" sz="2400" u="sng" dirty="0">
              <a:latin typeface="+mn-lt"/>
            </a:endParaRPr>
          </a:p>
          <a:p>
            <a:r>
              <a:rPr lang="ru-RU" sz="2400" b="1" dirty="0">
                <a:latin typeface="+mn-lt"/>
              </a:rPr>
              <a:t>В великой отечественной войне участвовал с июня 1942 года, за время с июня 1942 по июль 1943 летал на бомбардировщике У-2, произвел 133 боевых вылета и на штурмовике ИЛ-2  произвел 6 боевых вылетов, за успешное выполнение заданий был представлен к награде: орден «Красного знамени». С июля 1943 года произвел 23 боевых вылета на штурмовике ИЛ-2 уничтожил 4 танка, 20 автомашин с грузом и живой силой противника, 28 </a:t>
            </a:r>
            <a:r>
              <a:rPr lang="ru-RU" sz="2400" b="1" dirty="0" err="1">
                <a:latin typeface="+mn-lt"/>
              </a:rPr>
              <a:t>жд</a:t>
            </a:r>
            <a:r>
              <a:rPr lang="ru-RU" sz="2400" b="1" dirty="0">
                <a:latin typeface="+mn-lt"/>
              </a:rPr>
              <a:t> вагонов, взорвал 3 автоцистерны, 8 орудий и зенитных установок.  После выполнения еще 28 успешных боевых вылетов был награжден повторно орденом «Красного знамени».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900113" y="-220663"/>
            <a:ext cx="777557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1187450" algn="l"/>
              </a:tabLst>
            </a:pPr>
            <a:endParaRPr lang="ru-RU" sz="2000" b="1" dirty="0"/>
          </a:p>
          <a:p>
            <a:pPr>
              <a:tabLst>
                <a:tab pos="1187450" algn="l"/>
              </a:tabLst>
            </a:pPr>
            <a:endParaRPr lang="ru-RU" sz="2000" b="1" dirty="0"/>
          </a:p>
          <a:p>
            <a:pPr>
              <a:tabLst>
                <a:tab pos="1187450" algn="l"/>
              </a:tabLst>
            </a:pPr>
            <a:r>
              <a:rPr lang="ru-RU" sz="2000" b="1" u="sng" dirty="0">
                <a:latin typeface="+mn-lt"/>
              </a:rPr>
              <a:t>Подвиг: </a:t>
            </a:r>
            <a:endParaRPr lang="ru-RU" sz="2000" u="sng" dirty="0">
              <a:latin typeface="+mn-lt"/>
            </a:endParaRPr>
          </a:p>
          <a:p>
            <a:pPr>
              <a:tabLst>
                <a:tab pos="1187450" algn="l"/>
              </a:tabLst>
            </a:pPr>
            <a:endParaRPr lang="ru-RU" sz="2000" b="1" dirty="0">
              <a:latin typeface="+mn-lt"/>
            </a:endParaRPr>
          </a:p>
          <a:p>
            <a:pPr>
              <a:tabLst>
                <a:tab pos="1187450" algn="l"/>
              </a:tabLst>
            </a:pPr>
            <a:endParaRPr lang="ru-RU" sz="2000" b="1" dirty="0">
              <a:latin typeface="+mn-lt"/>
            </a:endParaRPr>
          </a:p>
          <a:p>
            <a:pPr>
              <a:tabLst>
                <a:tab pos="1187450" algn="l"/>
              </a:tabLst>
            </a:pPr>
            <a:r>
              <a:rPr lang="ru-RU" sz="2000" b="1" dirty="0">
                <a:latin typeface="+mn-lt"/>
              </a:rPr>
              <a:t>После последнего награждения выполнил еще 41 успешный боевой вылет. С апреля 1944 по сентябрь 1944 г лично уничтожил 240 солдат и офицеров, 10 танков, 25 автомашин, разрушено 11 блиндажей, 18 </a:t>
            </a:r>
            <a:r>
              <a:rPr lang="ru-RU" sz="2000" b="1" dirty="0" err="1">
                <a:latin typeface="+mn-lt"/>
              </a:rPr>
              <a:t>жд</a:t>
            </a:r>
            <a:r>
              <a:rPr lang="ru-RU" sz="2000" b="1" dirty="0">
                <a:latin typeface="+mn-lt"/>
              </a:rPr>
              <a:t> вагонов, 10 орудий и 3 зенитных батареи. 27 июня 1944 года во главе группы из 4-х ИЛ-2 выполнял задание в районе реки Днепр. При подходе к цели со станции наведения получил приказание вернуться из-за большого скопления истребителей противника. Горя желанием выполнить задание, скрытным путем подошел к цели, разрушил переправу тем самым преградил путь отступающим войскам противника. 4 сентября 1944 года при выполнении боевого задания по атаке переправы на р. </a:t>
            </a:r>
            <a:r>
              <a:rPr lang="ru-RU" sz="2000" b="1" dirty="0" err="1">
                <a:latin typeface="+mn-lt"/>
              </a:rPr>
              <a:t>Нарев</a:t>
            </a:r>
            <a:r>
              <a:rPr lang="ru-RU" sz="2000" b="1" dirty="0">
                <a:latin typeface="+mn-lt"/>
              </a:rPr>
              <a:t>, что в 12 км южнее </a:t>
            </a:r>
            <a:r>
              <a:rPr lang="ru-RU" sz="2000" b="1" dirty="0" err="1">
                <a:latin typeface="+mn-lt"/>
              </a:rPr>
              <a:t>Остроленка</a:t>
            </a:r>
            <a:r>
              <a:rPr lang="ru-RU" sz="2000" b="1" dirty="0">
                <a:latin typeface="+mn-lt"/>
              </a:rPr>
              <a:t>, у дер.Каменка от прямого попадания зенитного снаряда погиб смертью храбрых.</a:t>
            </a:r>
            <a:r>
              <a:rPr lang="ru-RU" sz="2000" dirty="0">
                <a:latin typeface="+mn-lt"/>
              </a:rPr>
              <a:t> </a:t>
            </a:r>
          </a:p>
        </p:txBody>
      </p:sp>
      <p:pic>
        <p:nvPicPr>
          <p:cNvPr id="47107" name="Рисунок 9" descr="http://www.podvignaroda.mil.ru/img/awards/award9-s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177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images (2)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ртем\Desktop\дед Миша.jpg"/>
          <p:cNvPicPr>
            <a:picLocks noChangeAspect="1" noChangeArrowheads="1"/>
          </p:cNvPicPr>
          <p:nvPr/>
        </p:nvPicPr>
        <p:blipFill>
          <a:blip r:embed="rId2"/>
          <a:srcRect r="45439" b="552"/>
          <a:stretch>
            <a:fillRect/>
          </a:stretch>
        </p:blipFill>
        <p:spPr bwMode="auto">
          <a:xfrm>
            <a:off x="533400" y="304800"/>
            <a:ext cx="4557713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5292725" y="0"/>
            <a:ext cx="3851275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Constantia" pitchFamily="18" charset="0"/>
              </a:rPr>
              <a:t>Петровский </a:t>
            </a:r>
          </a:p>
          <a:p>
            <a:r>
              <a:rPr lang="ru-RU" sz="2800" b="1" dirty="0">
                <a:latin typeface="Constantia" pitchFamily="18" charset="0"/>
              </a:rPr>
              <a:t>Михаил </a:t>
            </a:r>
            <a:r>
              <a:rPr lang="ru-RU" sz="2800" b="1" dirty="0" smtClean="0">
                <a:latin typeface="Constantia" pitchFamily="18" charset="0"/>
              </a:rPr>
              <a:t>Дмитриевич</a:t>
            </a:r>
          </a:p>
          <a:p>
            <a:r>
              <a:rPr lang="ru-RU" sz="2800" b="1" dirty="0" smtClean="0">
                <a:latin typeface="Constantia" pitchFamily="18" charset="0"/>
              </a:rPr>
              <a:t>/</a:t>
            </a:r>
            <a:r>
              <a:rPr lang="ru-RU" sz="2800" b="1" i="1" dirty="0" smtClean="0">
                <a:latin typeface="Constantia" pitchFamily="18" charset="0"/>
              </a:rPr>
              <a:t>прадедушка Кирилла Ищенко</a:t>
            </a:r>
            <a:r>
              <a:rPr lang="ru-RU" sz="2800" b="1" dirty="0" smtClean="0">
                <a:latin typeface="Constantia" pitchFamily="18" charset="0"/>
              </a:rPr>
              <a:t>/</a:t>
            </a:r>
            <a:endParaRPr lang="ru-RU" sz="2800" b="1" dirty="0">
              <a:latin typeface="Constantia" pitchFamily="18" charset="0"/>
            </a:endParaRPr>
          </a:p>
          <a:p>
            <a:endParaRPr lang="ru-RU" sz="2400" dirty="0">
              <a:latin typeface="Constantia" pitchFamily="18" charset="0"/>
            </a:endParaRPr>
          </a:p>
          <a:p>
            <a:r>
              <a:rPr lang="ru-RU" sz="2200" b="1" dirty="0">
                <a:latin typeface="Constantia" pitchFamily="18" charset="0"/>
              </a:rPr>
              <a:t>Родился в 1926 году. Воевал в составе 5-ой инженерно-сапёрной бригады под Ленинградом. Прошёл всю блокаду Ленинграда. После войны, в 1946 году, разминировал поля вокруг Ленинграда. В результате взрыва его ранило, он потерял ногу и  был отправлен в Смоленский госпиталь.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Rectangle 9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8686800" cy="115409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lvl="0">
              <a:defRPr/>
            </a:pP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Суздальцев Николай Сергеевич Суздальцева Раиса Семеновна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2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ru-RU" sz="22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прадедушка и прабабушка Веры Суздальцевой/</a:t>
            </a:r>
            <a:r>
              <a:rPr lang="ru-RU" sz="40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40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4000" i="1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4000" i="1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4000" i="1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708" name="Rectangle 12"/>
          <p:cNvSpPr>
            <a:spLocks noGrp="1"/>
          </p:cNvSpPr>
          <p:nvPr>
            <p:ph sz="quarter" idx="3"/>
          </p:nvPr>
        </p:nvSpPr>
        <p:spPr>
          <a:xfrm>
            <a:off x="3428992" y="1412875"/>
            <a:ext cx="4456121" cy="5111750"/>
          </a:xfrm>
        </p:spPr>
        <p:txBody>
          <a:bodyPr/>
          <a:lstStyle/>
          <a:p>
            <a:r>
              <a:rPr lang="ru-RU" sz="2400" b="1" dirty="0" smtClean="0"/>
              <a:t>Ветераны труда Советского Союза, встретили войну детьми 13 и 5 лет соответственно. Николай Сергеевич с 13 лет начал работать на заводе по изготовлению мин и снарядов, Раиса Семеновна с 5 лет трудилась на полях, собирая урожаи и травы для нужд фронта.</a:t>
            </a:r>
          </a:p>
        </p:txBody>
      </p:sp>
      <p:pic>
        <p:nvPicPr>
          <p:cNvPr id="29709" name="Рисунок 2" descr="C:\DOCUME~1\555\LOCALS~1\Temp\Rar$DR18.515\дом расчеты\дед и баб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10698" r="31805" b="26279"/>
          <a:stretch>
            <a:fillRect/>
          </a:stretch>
        </p:blipFill>
        <p:spPr>
          <a:xfrm rot="167142">
            <a:off x="0" y="1689100"/>
            <a:ext cx="3635375" cy="4608513"/>
          </a:xfrm>
          <a:noFill/>
          <a:ln/>
        </p:spPr>
      </p:pic>
      <p:pic>
        <p:nvPicPr>
          <p:cNvPr id="29710" name="Рисунок 7" descr="Медаль «Ветеран труда»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813675" y="1341438"/>
            <a:ext cx="1330325" cy="2278062"/>
          </a:xfrm>
          <a:noFill/>
          <a:ln/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0" y="274638"/>
            <a:ext cx="8229600" cy="265429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29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Друзенко </a:t>
            </a:r>
            <a:br>
              <a:rPr lang="ru-RU" sz="29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9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Семен Михайлович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9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Медаль «За боевые заслуги» 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lang="ru-RU" sz="37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1750" name="Rectangle 6"/>
          <p:cNvSpPr>
            <a:spLocks noGrp="1"/>
          </p:cNvSpPr>
          <p:nvPr>
            <p:ph sz="quarter" idx="2"/>
          </p:nvPr>
        </p:nvSpPr>
        <p:spPr>
          <a:xfrm>
            <a:off x="4356100" y="1196975"/>
            <a:ext cx="4325938" cy="2709863"/>
          </a:xfrm>
        </p:spPr>
        <p:txBody>
          <a:bodyPr/>
          <a:lstStyle/>
          <a:p>
            <a:endParaRPr lang="ru-RU" sz="2400" b="1" smtClean="0"/>
          </a:p>
          <a:p>
            <a:r>
              <a:rPr lang="ru-RU" sz="2400" b="1" smtClean="0"/>
              <a:t>Войну прошел водителем. Под огнем противника выполнил боевую задачу по доставке топографических карт в населенный пункт. Получил ранение в спину, лечился в госпитале там же и встретил Победу.</a:t>
            </a:r>
          </a:p>
        </p:txBody>
      </p:sp>
      <p:pic>
        <p:nvPicPr>
          <p:cNvPr id="31752" name="Рисунок 5" descr="C:\DOCUME~1\555\LOCALS~1\Temp\Rar$DR94.453\дом расчеты\Де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7335" r="49620" b="44577"/>
          <a:stretch>
            <a:fillRect/>
          </a:stretch>
        </p:blipFill>
        <p:spPr>
          <a:xfrm>
            <a:off x="179388" y="1817688"/>
            <a:ext cx="4038600" cy="5040312"/>
          </a:xfrm>
          <a:noFill/>
          <a:ln/>
        </p:spPr>
      </p:pic>
      <p:pic>
        <p:nvPicPr>
          <p:cNvPr id="31753" name="Рисунок 3" descr="http://podvignaroda.mil.ru/img/awards/award15-sm.p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8153400" y="4005263"/>
            <a:ext cx="990600" cy="1828800"/>
          </a:xfrm>
          <a:noFill/>
          <a:ln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0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0" y="908050"/>
            <a:ext cx="7989888" cy="3529013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6100" smtClean="0">
                <a:ln>
                  <a:noFill/>
                </a:ln>
                <a:solidFill>
                  <a:schemeClr val="accent1"/>
                </a:solidFill>
                <a:effectLst/>
              </a:rPr>
              <a:t>…</a:t>
            </a:r>
            <a:r>
              <a:rPr lang="ru-RU" sz="6600" smtClean="0">
                <a:ln>
                  <a:noFill/>
                </a:ln>
                <a:solidFill>
                  <a:schemeClr val="accent1"/>
                </a:solidFill>
                <a:effectLst/>
              </a:rPr>
              <a:t>И помнит мир     спасенный,</a:t>
            </a:r>
            <a:br>
              <a:rPr lang="ru-RU" sz="6600" smtClean="0">
                <a:ln>
                  <a:noFill/>
                </a:ln>
                <a:solidFill>
                  <a:schemeClr val="accent1"/>
                </a:solidFill>
                <a:effectLst/>
              </a:rPr>
            </a:br>
            <a:r>
              <a:rPr lang="ru-RU" sz="6600" smtClean="0">
                <a:ln>
                  <a:noFill/>
                </a:ln>
                <a:solidFill>
                  <a:schemeClr val="accent1"/>
                </a:solidFill>
                <a:effectLst/>
              </a:rPr>
              <a:t> мир вечный, </a:t>
            </a:r>
            <a:br>
              <a:rPr lang="ru-RU" sz="6600" smtClean="0">
                <a:ln>
                  <a:noFill/>
                </a:ln>
                <a:solidFill>
                  <a:schemeClr val="accent1"/>
                </a:solidFill>
                <a:effectLst/>
              </a:rPr>
            </a:br>
            <a:r>
              <a:rPr lang="ru-RU" sz="6600" smtClean="0">
                <a:ln>
                  <a:noFill/>
                </a:ln>
                <a:solidFill>
                  <a:schemeClr val="accent1"/>
                </a:solidFill>
                <a:effectLst/>
              </a:rPr>
              <a:t>         мир живой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635476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Лётчик-</a:t>
            </a:r>
            <a:b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Герой Советского Союза</a:t>
            </a:r>
            <a:b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«Отважный сокол»</a:t>
            </a:r>
            <a:b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Борис Иванович Лазаренко</a:t>
            </a:r>
            <a:br>
              <a:rPr lang="ru-RU" sz="55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11138" y="260350"/>
            <a:ext cx="333851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Лётчик-</a:t>
            </a:r>
            <a:br>
              <a:rPr lang="ru-RU" b="1"/>
            </a:br>
            <a:r>
              <a:rPr lang="ru-RU" b="1"/>
              <a:t>Герой Советского Союза</a:t>
            </a:r>
            <a:br>
              <a:rPr lang="ru-RU" b="1"/>
            </a:br>
            <a:r>
              <a:rPr lang="ru-RU" b="1"/>
              <a:t>«Отважный сокол»</a:t>
            </a:r>
            <a:br>
              <a:rPr lang="ru-RU" b="1"/>
            </a:br>
            <a:r>
              <a:rPr lang="ru-RU" b="1"/>
              <a:t>Борис Иванович Лазаренко</a:t>
            </a:r>
            <a:br>
              <a:rPr lang="ru-RU" b="1"/>
            </a:br>
            <a:endParaRPr lang="ru-RU" b="1"/>
          </a:p>
        </p:txBody>
      </p:sp>
      <p:pic>
        <p:nvPicPr>
          <p:cNvPr id="4" name="Содержимое 3" descr="LozorenkoBorI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628775"/>
            <a:ext cx="3459163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4014788" y="333375"/>
            <a:ext cx="4079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/>
              <a:t>1942 г.- 16 боевых вылетов</a:t>
            </a:r>
            <a:br>
              <a:rPr lang="ru-RU" b="1"/>
            </a:br>
            <a:r>
              <a:rPr lang="ru-RU" b="1"/>
              <a:t>Орден Боевого Красного Знамени</a:t>
            </a:r>
          </a:p>
        </p:txBody>
      </p:sp>
      <p:pic>
        <p:nvPicPr>
          <p:cNvPr id="2" name="Содержимое 3" descr="орден Красного знаме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981075"/>
            <a:ext cx="2016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011863" y="981075"/>
            <a:ext cx="29162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/>
              <a:t>Сталинградский фронт-13 боевых вылетов</a:t>
            </a:r>
            <a:br>
              <a:rPr lang="ru-RU" b="1"/>
            </a:br>
            <a:r>
              <a:rPr lang="ru-RU" b="1"/>
              <a:t>второй боевой Орден</a:t>
            </a:r>
            <a:r>
              <a:rPr lang="ru-RU"/>
              <a:t> </a:t>
            </a:r>
            <a:r>
              <a:rPr lang="ru-RU" b="1"/>
              <a:t>Красного Знамени</a:t>
            </a: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3635375" y="2924175"/>
            <a:ext cx="30241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/>
              <a:t>Звание Героя Советского Союза</a:t>
            </a:r>
            <a:br>
              <a:rPr lang="ru-RU" b="1"/>
            </a:br>
            <a:r>
              <a:rPr lang="ru-RU" b="1"/>
              <a:t>Орден Ленина        медаль«Золотая звезда»</a:t>
            </a:r>
          </a:p>
        </p:txBody>
      </p:sp>
      <p:pic>
        <p:nvPicPr>
          <p:cNvPr id="5" name="Содержимое 4" descr="орден лен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205038"/>
            <a:ext cx="21082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медаль Золотая звезд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7050" y="4149725"/>
            <a:ext cx="187166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b="0" smtClean="0">
                <a:ln>
                  <a:noFill/>
                </a:ln>
                <a:solidFill>
                  <a:schemeClr val="tx1"/>
                </a:solidFill>
                <a:effectLst/>
              </a:rPr>
              <a:t>Родился в 1919 году в г. Омске</a:t>
            </a:r>
          </a:p>
        </p:txBody>
      </p:sp>
      <p:pic>
        <p:nvPicPr>
          <p:cNvPr id="4" name="Содержимое 3" descr="LozorenkoBorIv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95600" y="1219200"/>
            <a:ext cx="4267200" cy="5257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4400" b="0" smtClean="0">
                <a:ln>
                  <a:noFill/>
                </a:ln>
                <a:solidFill>
                  <a:schemeClr val="tx1"/>
                </a:solidFill>
                <a:effectLst/>
              </a:rPr>
              <a:t>1939 г. –учёба в школе военных лётчиков</a:t>
            </a:r>
          </a:p>
        </p:txBody>
      </p:sp>
      <p:pic>
        <p:nvPicPr>
          <p:cNvPr id="83971" name="Содержимое 3" descr="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2071678"/>
            <a:ext cx="4211638" cy="3816350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4000" b="0" smtClean="0">
                <a:ln>
                  <a:noFill/>
                </a:ln>
                <a:solidFill>
                  <a:schemeClr val="tx1"/>
                </a:solidFill>
                <a:effectLst/>
              </a:rPr>
              <a:t>1942 г. сбито 3 «юнкерса»</a:t>
            </a:r>
            <a:br>
              <a:rPr lang="ru-RU" sz="40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4000" b="0" smtClean="0">
                <a:ln>
                  <a:noFill/>
                </a:ln>
                <a:solidFill>
                  <a:schemeClr val="tx1"/>
                </a:solidFill>
                <a:effectLst/>
              </a:rPr>
              <a:t>Лазаренко сбил один из них</a:t>
            </a:r>
          </a:p>
        </p:txBody>
      </p:sp>
      <p:pic>
        <p:nvPicPr>
          <p:cNvPr id="4" name="Содержимое 3" descr="юнкерс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5720" y="2071678"/>
            <a:ext cx="4544418" cy="4419599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" y="228600"/>
            <a:ext cx="87630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0" smtClean="0">
                <a:ln>
                  <a:noFill/>
                </a:ln>
                <a:solidFill>
                  <a:schemeClr val="tx1"/>
                </a:solidFill>
                <a:effectLst/>
              </a:rPr>
              <a:t>1942 г.- 16 боевых вылетов</a:t>
            </a:r>
            <a:br>
              <a:rPr lang="ru-RU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b="0" smtClean="0">
                <a:ln>
                  <a:noFill/>
                </a:ln>
                <a:solidFill>
                  <a:schemeClr val="tx1"/>
                </a:solidFill>
                <a:effectLst/>
              </a:rPr>
              <a:t>Орден Боевого Красного Знамени</a:t>
            </a:r>
            <a:endParaRPr lang="ru-RU" sz="46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орден Красного знамени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1488" y="1849438"/>
            <a:ext cx="4343399" cy="4495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Кузьмин </a:t>
            </a:r>
            <a:br>
              <a:rPr 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8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Силиверст</a:t>
            </a:r>
            <a:r>
              <a:rPr 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Сергеевич</a:t>
            </a:r>
            <a:br>
              <a:rPr 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(14.01.1911г.-28.10.1988г.)</a:t>
            </a:r>
            <a:br>
              <a:rPr lang="ru-RU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8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Саши Кузьмина/</a:t>
            </a:r>
          </a:p>
        </p:txBody>
      </p:sp>
      <p:pic>
        <p:nvPicPr>
          <p:cNvPr id="61448" name="Рисунок 0" descr="20160504_0909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00213"/>
            <a:ext cx="2965450" cy="4708525"/>
          </a:xfrm>
          <a:noFill/>
          <a:ln/>
        </p:spPr>
      </p:pic>
      <p:pic>
        <p:nvPicPr>
          <p:cNvPr id="61450" name="Рисунок 1" descr="за победу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997200"/>
            <a:ext cx="2592387" cy="2520950"/>
          </a:xfrm>
          <a:noFill/>
          <a:ln/>
        </p:spPr>
      </p:pic>
      <p:pic>
        <p:nvPicPr>
          <p:cNvPr id="61451" name="Рисунок 2" descr="орден отечественной войны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0"/>
            <a:ext cx="14763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2" name="Рисунок 3" descr="40 ле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1773238"/>
            <a:ext cx="1343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Рисунок 5" descr="70 лет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0" y="5013325"/>
            <a:ext cx="2000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" y="228600"/>
            <a:ext cx="8915400" cy="1676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300" b="0" smtClean="0">
                <a:ln>
                  <a:noFill/>
                </a:ln>
                <a:solidFill>
                  <a:schemeClr val="tx1"/>
                </a:solidFill>
                <a:effectLst/>
              </a:rPr>
              <a:t>Сталинградский фронт-13 боевых вылетов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второй боевой Орден Красного Знамени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орден Красного знамени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76400" y="1828800"/>
            <a:ext cx="6019800" cy="48006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b="0" smtClean="0">
                <a:ln>
                  <a:noFill/>
                </a:ln>
                <a:solidFill>
                  <a:schemeClr val="tx1"/>
                </a:solidFill>
                <a:effectLst/>
              </a:rPr>
              <a:t>1943 г.- ранен, попал в плен</a:t>
            </a:r>
          </a:p>
        </p:txBody>
      </p:sp>
      <p:pic>
        <p:nvPicPr>
          <p:cNvPr id="5" name="Содержимое 4" descr="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524000"/>
            <a:ext cx="5181600" cy="51054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191000" y="1600200"/>
            <a:ext cx="4724399" cy="4876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2209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300" b="0" smtClean="0">
                <a:ln>
                  <a:noFill/>
                </a:ln>
                <a:solidFill>
                  <a:schemeClr val="tx1"/>
                </a:solidFill>
                <a:effectLst/>
              </a:rPr>
              <a:t>1944 г.- 25 успешных вылетов, уничтожение двух эшелонов противника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Орден Отечественной Войны 1 степени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орден отечественной войны первоцй степени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19200" y="1905000"/>
            <a:ext cx="6934200" cy="47244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" y="274638"/>
            <a:ext cx="5105400" cy="58213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-</a:t>
            </a: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138 боевых вылетов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-командование эскадрильей (224 вылета)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-уничтожение лично двух самолётов врага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-личная отвага</a:t>
            </a: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8067" name="Picture 2" descr="F:\Лазаренко войн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0"/>
            <a:ext cx="385762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" y="304800"/>
            <a:ext cx="87630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Звание Героя Советского Союза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Орден Ленина        медаль«Золотая звезда»</a:t>
            </a:r>
          </a:p>
        </p:txBody>
      </p:sp>
      <p:pic>
        <p:nvPicPr>
          <p:cNvPr id="5" name="Содержимое 4" descr="орден ленина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28600" y="1600200"/>
            <a:ext cx="4191000" cy="4876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медаль Золотая звезда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876800" y="1981200"/>
            <a:ext cx="3886200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16742" name="Picture 6" descr="1358664605_5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Гладков Федор Лаврентьевич - прадедушка Гладкова Саши</a:t>
            </a:r>
          </a:p>
        </p:txBody>
      </p:sp>
      <p:pic>
        <p:nvPicPr>
          <p:cNvPr id="95236" name="Рисунок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628775"/>
            <a:ext cx="6913562" cy="5229225"/>
          </a:xfrm>
          <a:noFill/>
          <a:ln/>
        </p:spPr>
      </p:pic>
      <p:pic>
        <p:nvPicPr>
          <p:cNvPr id="95237" name="Picture 5" descr="9maya-den-pobedy-zvezda-oruzhie-1941-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324975" cy="6994525"/>
          </a:xfrm>
          <a:prstGeom prst="rect">
            <a:avLst/>
          </a:prstGeom>
          <a:noFill/>
        </p:spPr>
      </p:pic>
      <p:pic>
        <p:nvPicPr>
          <p:cNvPr id="95238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390" y="1500174"/>
            <a:ext cx="678661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1687513" y="260350"/>
            <a:ext cx="74564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Гладков Федор Лаврентьевич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прадедушка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Гладкова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Саши</a:t>
            </a:r>
            <a:r>
              <a:rPr lang="ru-RU" sz="2800" b="1" i="1" dirty="0" smtClean="0"/>
              <a:t>/</a:t>
            </a:r>
            <a:endParaRPr lang="ru-RU" sz="2800" b="1" i="1" dirty="0"/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63500"/>
            <a:ext cx="9144000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800" b="1"/>
              <a:t>21 июня 1941 года был призван в ряды Красной армии и по 16 февраля 1943 года был участником Великой Отечественной войны.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800" b="1"/>
              <a:t>Участвовал в боях на Курской дуге, защищал подступы к Москве.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800" b="1"/>
              <a:t>Воевал в разведывательной роте 371 стрелковой дивизии по сентябрь 1943 года. Был трижды ранен. Первое ранение – 18 февраля 1942 года , осколочное в обе ноги. Второе ранение- 2 февраля 1943 года, осколочное в правое плечо. Третье ранение- 11 сентября 1943 года, пулевое в правое плечо и контузия. После лечения в госпитале получил инвалидность и был комиссован из армии. После демобилизации вернулся в родное село и, не смотря на инвалидность, работал председателем колхоза до 1946 года.</a:t>
            </a:r>
          </a:p>
        </p:txBody>
      </p:sp>
      <p:pic>
        <p:nvPicPr>
          <p:cNvPr id="98309" name="Picture 5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600" b="1" dirty="0">
                <a:latin typeface="+mn-lt"/>
              </a:rPr>
              <a:t>21 июня 1941 года был призван в ряды Красной армии и по 16 февраля 1943 года был участником Великой Отечественной войны. </a:t>
            </a:r>
          </a:p>
          <a:p>
            <a:r>
              <a:rPr lang="ru-RU" sz="2600" b="1" dirty="0">
                <a:latin typeface="+mn-lt"/>
              </a:rPr>
              <a:t>Участвовал в боях на Курской дуге, защищал подступы к Москве. </a:t>
            </a:r>
          </a:p>
          <a:p>
            <a:r>
              <a:rPr lang="ru-RU" sz="2600" b="1" dirty="0">
                <a:latin typeface="+mn-lt"/>
              </a:rPr>
              <a:t>Воевал в </a:t>
            </a:r>
            <a:r>
              <a:rPr lang="ru-RU" sz="2600" b="1">
                <a:latin typeface="+mn-lt"/>
              </a:rPr>
              <a:t>разведывательной </a:t>
            </a:r>
            <a:r>
              <a:rPr lang="ru-RU" sz="2600" b="1" smtClean="0">
                <a:latin typeface="+mn-lt"/>
              </a:rPr>
              <a:t>роте, </a:t>
            </a:r>
            <a:r>
              <a:rPr lang="ru-RU" sz="2600" b="1" dirty="0">
                <a:latin typeface="+mn-lt"/>
              </a:rPr>
              <a:t>371 стрелковой дивизии по сентябрь 1943 года. Был трижды ранен. Первое ранение – 18 февраля 1942 года , осколочное в обе ноги. Второе ранение- 2 февраля 1943 года, осколочное в правое плечо. Третье ранение- 11 сентября 1943 года, пулевое в правое плечо и контузия. После лечения в госпитале получил инвалидность и был комиссован из армии. После демобилизации вернулся в родное село и, не смотря на инвалидность, работал председателем колхоза до 1946 года.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250825" y="349250"/>
            <a:ext cx="84978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2800" b="1"/>
              <a:t>9 января 1986 года за долголетний добросовестный труд - награждён медалью ,,Ветеран Труда ‘’. </a:t>
            </a:r>
          </a:p>
          <a:p>
            <a:pPr algn="l"/>
            <a:r>
              <a:rPr lang="ru-RU" sz="2800" b="1"/>
              <a:t>В период Великой Отечественной войны награждён Правительственными наградами : орден ,,Красной Звезды”, медаль ,, За отвагу”, орден ,,Славы третьей степени”, медаль ,, За победу над Германией”, а также множество юбилейных медалей   ,,За победу над Германией</a:t>
            </a:r>
            <a:r>
              <a:rPr lang="ru-RU" sz="2800"/>
              <a:t> </a:t>
            </a:r>
          </a:p>
        </p:txBody>
      </p:sp>
      <p:pic>
        <p:nvPicPr>
          <p:cNvPr id="97285" name="Picture 5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563938" y="188913"/>
            <a:ext cx="55800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600" b="1" dirty="0">
                <a:latin typeface="+mn-lt"/>
              </a:rPr>
              <a:t>9 января 1986 года за долголетний добросовестный труд - награждён медалью ,,Ветеран Труда ‘’. </a:t>
            </a:r>
          </a:p>
          <a:p>
            <a:r>
              <a:rPr lang="ru-RU" sz="2600" b="1" dirty="0">
                <a:latin typeface="+mn-lt"/>
              </a:rPr>
              <a:t>В период Великой Отечественной войны награждён Правительственными наградами : орден ,,Красной Звезды”, медаль ,, За отвагу”, орден ,,Славы третьей степени”, медаль ,, За победу над Германией”, а также множество юбилейных медалей   ,,За победу над Германией</a:t>
            </a:r>
          </a:p>
        </p:txBody>
      </p:sp>
      <p:pic>
        <p:nvPicPr>
          <p:cNvPr id="97287" name="Picture 7" descr="7bc29ad6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4538"/>
            <a:ext cx="1873250" cy="2232025"/>
          </a:xfrm>
          <a:prstGeom prst="rect">
            <a:avLst/>
          </a:prstGeom>
          <a:noFill/>
        </p:spPr>
      </p:pic>
      <p:pic>
        <p:nvPicPr>
          <p:cNvPr id="97288" name="Picture 8" descr="ee2cfdaf0690169a9fd7429321f6eb8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4841875"/>
            <a:ext cx="2376488" cy="2016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1380" name="Picture 4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3995738" y="-166688"/>
            <a:ext cx="514826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dirty="0"/>
          </a:p>
          <a:p>
            <a:r>
              <a:rPr lang="ru-RU" sz="3800" b="1" dirty="0" err="1">
                <a:latin typeface="+mn-lt"/>
              </a:rPr>
              <a:t>Мартюков</a:t>
            </a:r>
            <a:r>
              <a:rPr lang="ru-RU" sz="3800" b="1" dirty="0">
                <a:latin typeface="+mn-lt"/>
              </a:rPr>
              <a:t> Виктор Михайлович</a:t>
            </a:r>
            <a:r>
              <a:rPr lang="ru-RU" b="1" dirty="0">
                <a:latin typeface="+mn-lt"/>
              </a:rPr>
              <a:t> </a:t>
            </a:r>
          </a:p>
          <a:p>
            <a:endParaRPr lang="ru-RU" b="1" dirty="0">
              <a:latin typeface="+mn-lt"/>
            </a:endParaRPr>
          </a:p>
          <a:p>
            <a:r>
              <a:rPr lang="ru-RU" sz="3600" b="1" i="1" dirty="0" smtClean="0">
                <a:latin typeface="+mn-lt"/>
              </a:rPr>
              <a:t>/</a:t>
            </a:r>
            <a:r>
              <a:rPr lang="ru-RU" sz="3600" i="1" dirty="0" smtClean="0">
                <a:latin typeface="+mn-lt"/>
              </a:rPr>
              <a:t>прадедушка </a:t>
            </a:r>
            <a:r>
              <a:rPr lang="ru-RU" sz="3600" i="1" dirty="0" err="1">
                <a:latin typeface="+mn-lt"/>
              </a:rPr>
              <a:t>Мартюковой</a:t>
            </a:r>
            <a:r>
              <a:rPr lang="ru-RU" sz="3600" i="1" dirty="0">
                <a:latin typeface="+mn-lt"/>
              </a:rPr>
              <a:t> </a:t>
            </a:r>
            <a:r>
              <a:rPr lang="ru-RU" sz="3600" i="1" dirty="0" err="1" smtClean="0">
                <a:latin typeface="+mn-lt"/>
              </a:rPr>
              <a:t>Алисии</a:t>
            </a:r>
            <a:r>
              <a:rPr lang="ru-RU" sz="3600" i="1" dirty="0" smtClean="0">
                <a:latin typeface="+mn-lt"/>
              </a:rPr>
              <a:t>/ </a:t>
            </a:r>
            <a:endParaRPr lang="ru-RU" sz="3600" i="1" dirty="0">
              <a:latin typeface="+mn-lt"/>
            </a:endParaRPr>
          </a:p>
          <a:p>
            <a:endParaRPr lang="ru-RU" sz="3600" b="1" dirty="0">
              <a:latin typeface="+mn-lt"/>
            </a:endParaRPr>
          </a:p>
          <a:p>
            <a:pPr algn="l"/>
            <a:r>
              <a:rPr lang="ru-RU" sz="3200" b="1" dirty="0">
                <a:latin typeface="+mn-lt"/>
              </a:rPr>
              <a:t>Воевал на 2-ом Белорусском. </a:t>
            </a:r>
          </a:p>
          <a:p>
            <a:pPr algn="l"/>
            <a:r>
              <a:rPr lang="ru-RU" sz="3200" b="1" dirty="0" smtClean="0">
                <a:latin typeface="+mn-lt"/>
              </a:rPr>
              <a:t>Награжден </a:t>
            </a:r>
            <a:r>
              <a:rPr lang="ru-RU" sz="3200" b="1" dirty="0">
                <a:latin typeface="+mn-lt"/>
              </a:rPr>
              <a:t>Орденом Отечественной Войны </a:t>
            </a:r>
            <a:r>
              <a:rPr lang="en-US" sz="3200" b="1" dirty="0">
                <a:latin typeface="+mn-lt"/>
              </a:rPr>
              <a:t>II</a:t>
            </a:r>
            <a:r>
              <a:rPr lang="ru-RU" sz="3200" b="1" dirty="0">
                <a:latin typeface="+mn-lt"/>
              </a:rPr>
              <a:t>-степени</a:t>
            </a:r>
          </a:p>
        </p:txBody>
      </p:sp>
      <p:pic>
        <p:nvPicPr>
          <p:cNvPr id="101382" name="Picture 6" descr="imgpreview (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3375"/>
            <a:ext cx="3455987" cy="30956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432701" y="1453864"/>
            <a:ext cx="4705569" cy="436765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Segoe Print" pitchFamily="2" charset="0"/>
              </a:rPr>
              <a:t>Кононенко Иван Степанович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59395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0"/>
            <a:ext cx="4464050" cy="5719763"/>
          </a:xfrm>
        </p:spPr>
      </p:pic>
      <p:pic>
        <p:nvPicPr>
          <p:cNvPr id="59396" name="Picture 4" descr="9maya-den-pobedy-zvezda-oruzhie-1941-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3388" cy="6858000"/>
          </a:xfrm>
          <a:prstGeom prst="rect">
            <a:avLst/>
          </a:prstGeom>
          <a:noFill/>
        </p:spPr>
      </p:pic>
      <p:pic>
        <p:nvPicPr>
          <p:cNvPr id="59397" name="Объект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64050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76250"/>
            <a:ext cx="471646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82994" y="0"/>
            <a:ext cx="6555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прадедушка Вани Кононенко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Rectangle 5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 sz="4100" cap="none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2406" name="Rectangle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136525"/>
            <a:endParaRPr lang="ru-RU" smtClean="0"/>
          </a:p>
        </p:txBody>
      </p:sp>
      <p:pic>
        <p:nvPicPr>
          <p:cNvPr id="102404" name="Picture 4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684213" y="333375"/>
            <a:ext cx="74882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 dirty="0" err="1">
                <a:latin typeface="+mn-lt"/>
              </a:rPr>
              <a:t>Толокин</a:t>
            </a:r>
            <a:r>
              <a:rPr lang="ru-RU" sz="3200" b="1" dirty="0">
                <a:latin typeface="+mn-lt"/>
              </a:rPr>
              <a:t> Иван Иванович  </a:t>
            </a:r>
            <a:r>
              <a:rPr lang="ru-RU" sz="3200" b="1" dirty="0" smtClean="0">
                <a:latin typeface="+mn-lt"/>
              </a:rPr>
              <a:t>-</a:t>
            </a:r>
          </a:p>
          <a:p>
            <a:r>
              <a:rPr lang="ru-RU" sz="3200" b="1" dirty="0">
                <a:latin typeface="+mn-lt"/>
              </a:rPr>
              <a:t>/</a:t>
            </a:r>
            <a:r>
              <a:rPr lang="ru-RU" sz="3200" i="1" dirty="0" smtClean="0">
                <a:latin typeface="+mn-lt"/>
              </a:rPr>
              <a:t>прадедушка </a:t>
            </a:r>
            <a:r>
              <a:rPr lang="ru-RU" sz="3200" i="1" dirty="0">
                <a:latin typeface="+mn-lt"/>
              </a:rPr>
              <a:t>Коротковой </a:t>
            </a:r>
            <a:r>
              <a:rPr lang="ru-RU" sz="3200" i="1" dirty="0" smtClean="0">
                <a:latin typeface="+mn-lt"/>
              </a:rPr>
              <a:t>Софьи/</a:t>
            </a:r>
            <a:endParaRPr lang="ru-RU" sz="3200" i="1" dirty="0">
              <a:latin typeface="+mn-lt"/>
            </a:endParaRP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250825" y="3354388"/>
            <a:ext cx="889317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3200" b="1" dirty="0">
                <a:latin typeface="+mn-lt"/>
              </a:rPr>
              <a:t>Место рождения: </a:t>
            </a:r>
          </a:p>
          <a:p>
            <a:pPr algn="l"/>
            <a:r>
              <a:rPr lang="ru-RU" sz="3200" b="1" dirty="0">
                <a:latin typeface="+mn-lt"/>
              </a:rPr>
              <a:t>Ульяновская обл., </a:t>
            </a:r>
            <a:r>
              <a:rPr lang="ru-RU" sz="3200" b="1" dirty="0" err="1">
                <a:latin typeface="+mn-lt"/>
              </a:rPr>
              <a:t>Карсунский</a:t>
            </a:r>
            <a:r>
              <a:rPr lang="ru-RU" sz="3200" b="1" dirty="0">
                <a:latin typeface="+mn-lt"/>
              </a:rPr>
              <a:t> р-н, с. Б. Кандарать  </a:t>
            </a:r>
          </a:p>
          <a:p>
            <a:pPr algn="l"/>
            <a:r>
              <a:rPr lang="ru-RU" sz="3200" b="1" dirty="0">
                <a:latin typeface="+mn-lt"/>
              </a:rPr>
              <a:t>Место призыва:</a:t>
            </a:r>
          </a:p>
          <a:p>
            <a:pPr algn="l"/>
            <a:r>
              <a:rPr lang="ru-RU" sz="3200" b="1" dirty="0">
                <a:latin typeface="+mn-lt"/>
              </a:rPr>
              <a:t>Чапаевский РВК, Куйбышевская обл., Чапаевский р-н  </a:t>
            </a:r>
          </a:p>
          <a:p>
            <a:pPr algn="l"/>
            <a:r>
              <a:rPr lang="ru-RU" sz="3200" b="1" dirty="0">
                <a:latin typeface="+mn-lt"/>
              </a:rPr>
              <a:t>Год поступления на службу: 1939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6500" name="Picture 4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6501" name="Рисунок 3" descr="https://pamyat-naroda.ru/bitrix/templates/pn/img/awards/award11_3-s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141663"/>
            <a:ext cx="1944687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124075" y="3789363"/>
            <a:ext cx="3998913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>
                <a:solidFill>
                  <a:srgbClr val="FFFFFF"/>
                </a:solidFill>
              </a:rPr>
              <a:t>Орден Славы</a:t>
            </a:r>
            <a:r>
              <a:rPr lang="en-US" sz="2400" b="1">
                <a:solidFill>
                  <a:srgbClr val="FFFFFF"/>
                </a:solidFill>
              </a:rPr>
              <a:t> III </a:t>
            </a:r>
            <a:r>
              <a:rPr lang="ru-RU" sz="2400" b="1">
                <a:solidFill>
                  <a:srgbClr val="FFFFFF"/>
                </a:solidFill>
              </a:rPr>
              <a:t>степени </a:t>
            </a:r>
          </a:p>
          <a:p>
            <a:r>
              <a:rPr lang="ru-RU" sz="2400" b="1"/>
              <a:t>01.02.1944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924300" y="1776413"/>
            <a:ext cx="36718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 dirty="0"/>
              <a:t>Орден Красной Звезды</a:t>
            </a:r>
          </a:p>
          <a:p>
            <a:r>
              <a:rPr lang="ru-RU" sz="2400" b="1" dirty="0"/>
              <a:t>08.03.1944 </a:t>
            </a:r>
          </a:p>
        </p:txBody>
      </p:sp>
      <p:pic>
        <p:nvPicPr>
          <p:cNvPr id="106504" name="Рисунок 2" descr="https://pamyat-naroda.ru/bitrix/templates/pn/img/awards/award14-s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4005263"/>
            <a:ext cx="18002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2843213" y="5643563"/>
            <a:ext cx="3889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/>
              <a:t>Медаль «За Отвагу»</a:t>
            </a:r>
          </a:p>
          <a:p>
            <a:r>
              <a:rPr lang="ru-RU" sz="2400" b="1"/>
              <a:t>20.10.1944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8548" name="Picture 4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0" y="111125"/>
            <a:ext cx="9144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2400" b="1" dirty="0">
                <a:latin typeface="+mn-lt"/>
              </a:rPr>
              <a:t>Псковская наступательная операция левого крыла Ленинградского фронта. 9.3-15.4.44 г.</a:t>
            </a:r>
          </a:p>
          <a:p>
            <a:pPr algn="l"/>
            <a:r>
              <a:rPr lang="ru-RU" sz="2400" b="1" dirty="0">
                <a:latin typeface="+mn-lt"/>
              </a:rPr>
              <a:t>Псковско-Островская наступательная операция. 17.7-31.7.44 г.</a:t>
            </a:r>
          </a:p>
          <a:p>
            <a:pPr algn="l"/>
            <a:r>
              <a:rPr lang="ru-RU" sz="2400" b="1" dirty="0">
                <a:latin typeface="+mn-lt"/>
              </a:rPr>
              <a:t>4-й удар. Разгром финских войск в Карелии. Июнь-июль 1944 г.</a:t>
            </a:r>
          </a:p>
          <a:p>
            <a:pPr algn="l"/>
            <a:r>
              <a:rPr lang="ru-RU" sz="2400" b="1" dirty="0">
                <a:latin typeface="+mn-lt"/>
              </a:rPr>
              <a:t>Выборгская наступательная операция. 10.6-20.6.44 г. (Операция 4-го удара)</a:t>
            </a:r>
          </a:p>
          <a:p>
            <a:pPr algn="l"/>
            <a:r>
              <a:rPr lang="ru-RU" sz="2400" b="1" dirty="0" err="1">
                <a:latin typeface="+mn-lt"/>
              </a:rPr>
              <a:t>Мадонская</a:t>
            </a:r>
            <a:r>
              <a:rPr lang="ru-RU" sz="2400" b="1" dirty="0">
                <a:latin typeface="+mn-lt"/>
              </a:rPr>
              <a:t> наступательная операция. 28.7-28.8.44 </a:t>
            </a:r>
          </a:p>
          <a:p>
            <a:pPr algn="l"/>
            <a:r>
              <a:rPr lang="ru-RU" sz="2400" b="1" dirty="0">
                <a:latin typeface="+mn-lt"/>
              </a:rPr>
              <a:t>Нарвская наступательная операция. 24.7-30.7.44 г.</a:t>
            </a:r>
          </a:p>
          <a:p>
            <a:pPr algn="l"/>
            <a:r>
              <a:rPr lang="ru-RU" sz="2400" b="1" dirty="0">
                <a:latin typeface="+mn-lt"/>
              </a:rPr>
              <a:t>8-й удар. Разгром немцев в Прибалтике. Сентябрь-октябрь 1944 г.</a:t>
            </a:r>
          </a:p>
          <a:p>
            <a:pPr algn="l"/>
            <a:r>
              <a:rPr lang="ru-RU" sz="2400" b="1" dirty="0" err="1">
                <a:latin typeface="+mn-lt"/>
              </a:rPr>
              <a:t>Таллинская</a:t>
            </a:r>
            <a:r>
              <a:rPr lang="ru-RU" sz="2400" b="1" dirty="0">
                <a:latin typeface="+mn-lt"/>
              </a:rPr>
              <a:t> наступательная операция. 17.9-28.9.44 г. (Операция 8-го удара)</a:t>
            </a:r>
          </a:p>
          <a:p>
            <a:pPr algn="l"/>
            <a:r>
              <a:rPr lang="ru-RU" sz="2400" b="1" dirty="0" err="1">
                <a:latin typeface="+mn-lt"/>
              </a:rPr>
              <a:t>Моонзундская</a:t>
            </a:r>
            <a:r>
              <a:rPr lang="ru-RU" sz="2400" b="1" dirty="0">
                <a:latin typeface="+mn-lt"/>
              </a:rPr>
              <a:t> наступательная операция. 30.9-24.11.44 г. (Операция 8-го удара)</a:t>
            </a:r>
          </a:p>
          <a:p>
            <a:pPr algn="l"/>
            <a:r>
              <a:rPr lang="ru-RU" sz="2400" b="1" dirty="0">
                <a:latin typeface="+mn-lt"/>
              </a:rPr>
              <a:t>Рижская наступательная операция (1 этап). 14.9-28.9.44 г. (Операция 8-го удара)</a:t>
            </a:r>
          </a:p>
          <a:p>
            <a:pPr algn="l"/>
            <a:r>
              <a:rPr lang="ru-RU" sz="2400" b="1" dirty="0">
                <a:latin typeface="+mn-lt"/>
              </a:rPr>
              <a:t>Рижская наступательная</a:t>
            </a:r>
            <a:r>
              <a:rPr lang="ru-RU" sz="2000" b="1" dirty="0">
                <a:latin typeface="+mn-lt"/>
              </a:rPr>
              <a:t> операция (2 этап). 6.10-21.10.44 г. (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7529" name="Rectangle 9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z="2400" smtClean="0"/>
          </a:p>
        </p:txBody>
      </p:sp>
      <p:sp>
        <p:nvSpPr>
          <p:cNvPr id="107530" name="Rectangle 10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107524" name="Picture 4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635375" y="211138"/>
            <a:ext cx="5105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200" b="1" dirty="0" err="1">
                <a:latin typeface="+mn-lt"/>
              </a:rPr>
              <a:t>Войтко</a:t>
            </a:r>
            <a:r>
              <a:rPr lang="ru-RU" sz="3200" b="1" dirty="0">
                <a:latin typeface="+mn-lt"/>
              </a:rPr>
              <a:t> Григорий Андреевич</a:t>
            </a:r>
            <a:r>
              <a:rPr lang="ru-RU" sz="2400" b="1" dirty="0">
                <a:latin typeface="+mn-lt"/>
              </a:rPr>
              <a:t> – </a:t>
            </a:r>
          </a:p>
          <a:p>
            <a:r>
              <a:rPr lang="ru-RU" sz="2400" b="1" dirty="0" smtClean="0">
                <a:latin typeface="+mn-lt"/>
              </a:rPr>
              <a:t>/</a:t>
            </a:r>
            <a:r>
              <a:rPr lang="ru-RU" sz="2400" b="1" i="1" dirty="0" smtClean="0">
                <a:latin typeface="+mn-lt"/>
              </a:rPr>
              <a:t>прадедушка </a:t>
            </a:r>
            <a:r>
              <a:rPr lang="ru-RU" sz="2400" b="1" i="1" dirty="0">
                <a:latin typeface="+mn-lt"/>
              </a:rPr>
              <a:t>Коротковой </a:t>
            </a:r>
            <a:r>
              <a:rPr lang="ru-RU" sz="2400" b="1" i="1" dirty="0" smtClean="0">
                <a:latin typeface="+mn-lt"/>
              </a:rPr>
              <a:t>Софь</a:t>
            </a:r>
            <a:r>
              <a:rPr lang="ru-RU" sz="2400" b="1" i="1" dirty="0" smtClean="0"/>
              <a:t>и</a:t>
            </a:r>
            <a:r>
              <a:rPr lang="ru-RU" sz="2400" b="1" dirty="0" smtClean="0"/>
              <a:t>/</a:t>
            </a:r>
            <a:endParaRPr lang="ru-RU" sz="2400" b="1" dirty="0"/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3136900" y="2525713"/>
            <a:ext cx="600710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2800" b="1" u="sng" dirty="0">
                <a:latin typeface="+mn-lt"/>
              </a:rPr>
              <a:t>Место рождения</a:t>
            </a:r>
            <a:r>
              <a:rPr lang="ru-RU" sz="2800" b="1" dirty="0">
                <a:latin typeface="+mn-lt"/>
              </a:rPr>
              <a:t> </a:t>
            </a:r>
          </a:p>
          <a:p>
            <a:pPr algn="r"/>
            <a:r>
              <a:rPr lang="ru-RU" sz="2800" b="1" dirty="0">
                <a:latin typeface="+mn-lt"/>
              </a:rPr>
              <a:t>Омская обл., </a:t>
            </a:r>
            <a:r>
              <a:rPr lang="ru-RU" sz="2800" b="1" dirty="0" err="1">
                <a:latin typeface="+mn-lt"/>
              </a:rPr>
              <a:t>Павлоградский</a:t>
            </a:r>
            <a:r>
              <a:rPr lang="ru-RU" sz="2800" b="1" dirty="0">
                <a:latin typeface="+mn-lt"/>
              </a:rPr>
              <a:t> </a:t>
            </a:r>
          </a:p>
          <a:p>
            <a:pPr algn="r"/>
            <a:r>
              <a:rPr lang="ru-RU" sz="2800" b="1" dirty="0">
                <a:latin typeface="+mn-lt"/>
              </a:rPr>
              <a:t>р-н, с. </a:t>
            </a:r>
            <a:r>
              <a:rPr lang="ru-RU" sz="2800" b="1" dirty="0" err="1">
                <a:latin typeface="+mn-lt"/>
              </a:rPr>
              <a:t>Шмидтовка</a:t>
            </a:r>
            <a:r>
              <a:rPr lang="ru-RU" sz="2800" b="1" dirty="0">
                <a:latin typeface="+mn-lt"/>
              </a:rPr>
              <a:t> </a:t>
            </a:r>
          </a:p>
          <a:p>
            <a:pPr algn="r"/>
            <a:r>
              <a:rPr lang="ru-RU" sz="2800" b="1" u="sng" dirty="0">
                <a:latin typeface="+mn-lt"/>
              </a:rPr>
              <a:t>Место призыва</a:t>
            </a:r>
            <a:r>
              <a:rPr lang="ru-RU" sz="2800" b="1" dirty="0">
                <a:latin typeface="+mn-lt"/>
              </a:rPr>
              <a:t> </a:t>
            </a:r>
          </a:p>
          <a:p>
            <a:pPr algn="r"/>
            <a:r>
              <a:rPr lang="ru-RU" sz="2800" b="1" dirty="0" err="1">
                <a:latin typeface="+mn-lt"/>
              </a:rPr>
              <a:t>Павлоградский</a:t>
            </a:r>
            <a:r>
              <a:rPr lang="ru-RU" sz="2800" b="1" dirty="0">
                <a:latin typeface="+mn-lt"/>
              </a:rPr>
              <a:t> РВК, </a:t>
            </a:r>
          </a:p>
          <a:p>
            <a:pPr algn="r"/>
            <a:r>
              <a:rPr lang="ru-RU" sz="2800" b="1" dirty="0">
                <a:latin typeface="+mn-lt"/>
              </a:rPr>
              <a:t>Омская обл., </a:t>
            </a:r>
            <a:r>
              <a:rPr lang="ru-RU" sz="2800" b="1" dirty="0" err="1">
                <a:latin typeface="+mn-lt"/>
              </a:rPr>
              <a:t>Павлоградский</a:t>
            </a:r>
            <a:r>
              <a:rPr lang="ru-RU" sz="2800" b="1" dirty="0">
                <a:latin typeface="+mn-lt"/>
              </a:rPr>
              <a:t> </a:t>
            </a:r>
          </a:p>
          <a:p>
            <a:pPr algn="r"/>
            <a:r>
              <a:rPr lang="ru-RU" sz="2800" b="1" dirty="0">
                <a:latin typeface="+mn-lt"/>
              </a:rPr>
              <a:t>р-н  </a:t>
            </a:r>
          </a:p>
          <a:p>
            <a:pPr algn="r"/>
            <a:r>
              <a:rPr lang="ru-RU" sz="2800" b="1" u="sng" dirty="0">
                <a:latin typeface="+mn-lt"/>
              </a:rPr>
              <a:t>Год  поступления на службу</a:t>
            </a:r>
          </a:p>
          <a:p>
            <a:pPr algn="r"/>
            <a:r>
              <a:rPr lang="ru-RU" sz="2800" b="1" dirty="0">
                <a:latin typeface="+mn-lt"/>
              </a:rPr>
              <a:t> 1942</a:t>
            </a:r>
          </a:p>
        </p:txBody>
      </p:sp>
      <p:pic>
        <p:nvPicPr>
          <p:cNvPr id="107527" name="Picture 7" descr="7bc29ad6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4813"/>
            <a:ext cx="3362325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12646" name="Picture 6" descr="9maya-den-pobedy-zvezda-oruzhie-1941-194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-417830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864100" y="1143000"/>
            <a:ext cx="3870325" cy="457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3779838" y="80963"/>
            <a:ext cx="457676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200" b="1" dirty="0">
                <a:solidFill>
                  <a:srgbClr val="FFFFFF"/>
                </a:solidFill>
                <a:latin typeface="+mn-lt"/>
                <a:ea typeface="Times New Roman" pitchFamily="18" charset="0"/>
                <a:cs typeface="Arial" charset="0"/>
              </a:rPr>
              <a:t>Ивлев Василий Дмитриевич</a:t>
            </a:r>
            <a:r>
              <a:rPr lang="ru-RU" sz="3200" dirty="0">
                <a:solidFill>
                  <a:srgbClr val="FFFFFF"/>
                </a:solidFill>
                <a:latin typeface="+mn-lt"/>
                <a:ea typeface="Times New Roman" pitchFamily="18" charset="0"/>
                <a:cs typeface="Arial" charset="0"/>
              </a:rPr>
              <a:t> прадедушка Митиной </a:t>
            </a:r>
            <a:r>
              <a:rPr lang="ru-RU" sz="3200" dirty="0" err="1">
                <a:solidFill>
                  <a:srgbClr val="FFFFFF"/>
                </a:solidFill>
                <a:latin typeface="+mn-lt"/>
                <a:ea typeface="Times New Roman" pitchFamily="18" charset="0"/>
                <a:cs typeface="Arial" charset="0"/>
              </a:rPr>
              <a:t>Милены</a:t>
            </a:r>
            <a:r>
              <a:rPr lang="ru-RU" sz="2400" dirty="0">
                <a:solidFill>
                  <a:srgbClr val="FFFFFF"/>
                </a:solidFill>
                <a:latin typeface="+mn-lt"/>
                <a:ea typeface="Times New Roman" pitchFamily="18" charset="0"/>
                <a:cs typeface="Arial" charset="0"/>
              </a:rPr>
              <a:t> </a:t>
            </a:r>
          </a:p>
          <a:p>
            <a:pPr algn="r"/>
            <a:r>
              <a:rPr lang="ru-RU" sz="2400" b="1" dirty="0">
                <a:solidFill>
                  <a:srgbClr val="FFFFFF"/>
                </a:solidFill>
                <a:latin typeface="+mn-lt"/>
                <a:ea typeface="Times New Roman" pitchFamily="18" charset="0"/>
                <a:cs typeface="Arial" charset="0"/>
              </a:rPr>
              <a:t>Старший сержант. 3-й Белорусский фронт, 1-й Украинский фронт. Награждён орденом Красной Звезды, орденом Славы III степени, орденом Великой Отечественной войны I степени; медалями: "За взятие Кенигсберга", "За оборону Праги", "За победу над Германией в Великой Отечественной войне 1941-1945 гг.", юбилейными медалями</a:t>
            </a:r>
            <a:r>
              <a:rPr lang="ru-RU" sz="2400" dirty="0">
                <a:solidFill>
                  <a:srgbClr val="FFFFFF"/>
                </a:solidFill>
                <a:latin typeface="+mn-lt"/>
                <a:ea typeface="Times New Roman" pitchFamily="18" charset="0"/>
                <a:cs typeface="Arial" charset="0"/>
              </a:rPr>
              <a:t>.</a:t>
            </a:r>
          </a:p>
        </p:txBody>
      </p:sp>
      <p:pic>
        <p:nvPicPr>
          <p:cNvPr id="11265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70325" cy="53736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9030" name="Picture 6" descr="sluzhebnie-sobaki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0" name="Rectangle 6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071546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6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Срибные </a:t>
            </a:r>
            <a:br>
              <a:rPr lang="ru-RU" sz="36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6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Григорий Моисеевич и Зоя Михайловна  </a:t>
            </a:r>
            <a:r>
              <a:rPr lang="ru-RU" sz="22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2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2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ru-RU" sz="2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прадедушка и прабабушка Панина Андрея/ </a:t>
            </a:r>
          </a:p>
        </p:txBody>
      </p:sp>
      <p:pic>
        <p:nvPicPr>
          <p:cNvPr id="118794" name="Picture 10" descr="image-0-02-05-d1748b3b771a637256b5fb708e21bf0b93edb30c4a7ca582a058b4ecef389190-V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2000240"/>
            <a:ext cx="4284662" cy="5300662"/>
          </a:xfrm>
        </p:spPr>
      </p:pic>
      <p:pic>
        <p:nvPicPr>
          <p:cNvPr id="5" name="Picture 7" descr="image-0-02-05-719e1a9c054fabe4d404cf7ef6a5209b1b161eedc53a366c108869cb2815be5a-V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410369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342900" y="6858000"/>
            <a:ext cx="3028950" cy="131021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6" name="Rectangle 8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2984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1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31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Сергушин</a:t>
            </a:r>
            <a:r>
              <a:rPr lang="ru-RU" sz="2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Владимир Васильевич</a:t>
            </a:r>
            <a:br>
              <a:rPr lang="ru-RU" sz="2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гвардии сержант</a:t>
            </a:r>
            <a:br>
              <a:rPr lang="ru-RU" sz="2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700" b="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Лизы Минаевой/</a:t>
            </a:r>
          </a:p>
        </p:txBody>
      </p:sp>
      <p:pic>
        <p:nvPicPr>
          <p:cNvPr id="114698" name="Picture 10" descr="image-0-02-05-34d2d13e1f1ef70bf671b9584f8e3796d47bbb19d7f94327e66082a6bce774de-V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1357298"/>
            <a:ext cx="4038600" cy="2800357"/>
          </a:xfrm>
        </p:spPr>
      </p:pic>
      <p:pic>
        <p:nvPicPr>
          <p:cNvPr id="7" name="Picture 9" descr="image-0-02-05-cf262b1bd0491528c284b92d37d93faca7541011d57963ab869fded8e64eaf74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3532188" cy="432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42844" y="1214423"/>
            <a:ext cx="3229006" cy="47149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6018" name="Picture 2" descr="F:\война2\вов\image-0-02-05-3dcf92f79f62558ad1280aeb7fd8e1ffcd2a55d6a18ae3a30dcb300963a1afd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857628"/>
            <a:ext cx="5357818" cy="32861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9" name="Rectangle 7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Тылик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Петр Яковлевич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прадедушка </a:t>
            </a:r>
            <a:r>
              <a:rPr lang="ru-RU" sz="3700" i="1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Келин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Владика/</a:t>
            </a:r>
          </a:p>
        </p:txBody>
      </p:sp>
      <p:pic>
        <p:nvPicPr>
          <p:cNvPr id="131085" name="Picture 13" descr="молодо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2950" y="1600200"/>
            <a:ext cx="3467100" cy="4708525"/>
          </a:xfrm>
        </p:spPr>
      </p:pic>
      <p:pic>
        <p:nvPicPr>
          <p:cNvPr id="131087" name="Picture 15" descr="текс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81163"/>
            <a:ext cx="4038600" cy="4545012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4154" name="Picture 10" descr="в возраст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2950" y="1600200"/>
            <a:ext cx="3467100" cy="4708525"/>
          </a:xfrm>
        </p:spPr>
      </p:pic>
      <p:pic>
        <p:nvPicPr>
          <p:cNvPr id="134156" name="Picture 12" descr="2 звезд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43463" y="1600200"/>
            <a:ext cx="3646487" cy="4708525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27088" y="711200"/>
            <a:ext cx="748982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sz="3200" b="1">
                <a:solidFill>
                  <a:schemeClr val="accent1"/>
                </a:solidFill>
              </a:rPr>
              <a:t>Погляди на моих бойцов -</a:t>
            </a:r>
            <a:br>
              <a:rPr lang="ru-RU" sz="3200" b="1">
                <a:solidFill>
                  <a:schemeClr val="accent1"/>
                </a:solidFill>
              </a:rPr>
            </a:br>
            <a:r>
              <a:rPr lang="ru-RU" sz="3200" b="1">
                <a:solidFill>
                  <a:schemeClr val="accent1"/>
                </a:solidFill>
              </a:rPr>
              <a:t>Целый свет помнит их в лицо.</a:t>
            </a:r>
            <a:br>
              <a:rPr lang="ru-RU" sz="3200" b="1">
                <a:solidFill>
                  <a:schemeClr val="accent1"/>
                </a:solidFill>
              </a:rPr>
            </a:br>
            <a:r>
              <a:rPr lang="ru-RU" sz="3200" b="1">
                <a:solidFill>
                  <a:schemeClr val="accent1"/>
                </a:solidFill>
              </a:rPr>
              <a:t>Вот застыл батальон в строю...</a:t>
            </a:r>
            <a:br>
              <a:rPr lang="ru-RU" sz="3200" b="1">
                <a:solidFill>
                  <a:schemeClr val="accent1"/>
                </a:solidFill>
              </a:rPr>
            </a:br>
            <a:r>
              <a:rPr lang="ru-RU" sz="3200" b="1">
                <a:solidFill>
                  <a:schemeClr val="accent1"/>
                </a:solidFill>
              </a:rPr>
              <a:t>Снова старых друзей узнаю.</a:t>
            </a:r>
            <a:br>
              <a:rPr lang="ru-RU" sz="3200" b="1">
                <a:solidFill>
                  <a:schemeClr val="accent1"/>
                </a:solidFill>
              </a:rPr>
            </a:br>
            <a:r>
              <a:rPr lang="ru-RU" sz="3200" b="1">
                <a:solidFill>
                  <a:schemeClr val="accent1"/>
                </a:solidFill>
              </a:rPr>
              <a:t>Хоть им нет двадцати пяти,</a:t>
            </a:r>
            <a:br>
              <a:rPr lang="ru-RU" sz="3200" b="1">
                <a:solidFill>
                  <a:schemeClr val="accent1"/>
                </a:solidFill>
              </a:rPr>
            </a:br>
            <a:r>
              <a:rPr lang="ru-RU" sz="3200" b="1">
                <a:solidFill>
                  <a:schemeClr val="accent1"/>
                </a:solidFill>
              </a:rPr>
              <a:t>Трудный путь им пришлось пройти,</a:t>
            </a:r>
            <a:br>
              <a:rPr lang="ru-RU" sz="3200" b="1">
                <a:solidFill>
                  <a:schemeClr val="accent1"/>
                </a:solidFill>
              </a:rPr>
            </a:br>
            <a:r>
              <a:rPr lang="ru-RU" sz="3200" b="1">
                <a:solidFill>
                  <a:schemeClr val="accent1"/>
                </a:solidFill>
              </a:rPr>
              <a:t>Это те, кто в штыки поднимался как один,</a:t>
            </a:r>
            <a:br>
              <a:rPr lang="ru-RU" sz="3200" b="1">
                <a:solidFill>
                  <a:schemeClr val="accent1"/>
                </a:solidFill>
              </a:rPr>
            </a:br>
            <a:r>
              <a:rPr lang="ru-RU" sz="3200" b="1">
                <a:solidFill>
                  <a:schemeClr val="accent1"/>
                </a:solidFill>
              </a:rPr>
              <a:t>Те, кто брал Берлин! </a:t>
            </a:r>
          </a:p>
        </p:txBody>
      </p:sp>
      <p:pic>
        <p:nvPicPr>
          <p:cNvPr id="67587" name="Picture 3" descr="9maya-den-pobedy-zvezda-oruzhie-1941-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851275" y="0"/>
            <a:ext cx="4994275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9900"/>
                </a:solidFill>
              </a:rPr>
              <a:t>Погляди на моих бойцов -</a:t>
            </a:r>
            <a:br>
              <a:rPr lang="ru-RU" sz="2800" b="1">
                <a:solidFill>
                  <a:srgbClr val="FF9900"/>
                </a:solidFill>
              </a:rPr>
            </a:br>
            <a:r>
              <a:rPr lang="ru-RU" sz="2800" b="1">
                <a:solidFill>
                  <a:srgbClr val="FF9900"/>
                </a:solidFill>
              </a:rPr>
              <a:t>Целый свет помнит их в лицо.</a:t>
            </a:r>
            <a:br>
              <a:rPr lang="ru-RU" sz="2800" b="1">
                <a:solidFill>
                  <a:srgbClr val="FF9900"/>
                </a:solidFill>
              </a:rPr>
            </a:br>
            <a:r>
              <a:rPr lang="ru-RU" sz="2800" b="1">
                <a:solidFill>
                  <a:srgbClr val="FF9900"/>
                </a:solidFill>
              </a:rPr>
              <a:t>Вот застыл батальон в строю...</a:t>
            </a:r>
            <a:br>
              <a:rPr lang="ru-RU" sz="2800" b="1">
                <a:solidFill>
                  <a:srgbClr val="FF9900"/>
                </a:solidFill>
              </a:rPr>
            </a:br>
            <a:r>
              <a:rPr lang="ru-RU" sz="2800" b="1">
                <a:solidFill>
                  <a:srgbClr val="FF9900"/>
                </a:solidFill>
              </a:rPr>
              <a:t>Снова старых друзей узнаю.</a:t>
            </a:r>
            <a:br>
              <a:rPr lang="ru-RU" sz="2800" b="1">
                <a:solidFill>
                  <a:srgbClr val="FF9900"/>
                </a:solidFill>
              </a:rPr>
            </a:br>
            <a:r>
              <a:rPr lang="ru-RU" sz="2800" b="1">
                <a:solidFill>
                  <a:srgbClr val="FF9900"/>
                </a:solidFill>
              </a:rPr>
              <a:t>Хоть им нет двадцати пяти,</a:t>
            </a:r>
            <a:br>
              <a:rPr lang="ru-RU" sz="2800" b="1">
                <a:solidFill>
                  <a:srgbClr val="FF9900"/>
                </a:solidFill>
              </a:rPr>
            </a:br>
            <a:r>
              <a:rPr lang="ru-RU" sz="2800" b="1">
                <a:solidFill>
                  <a:srgbClr val="FF9900"/>
                </a:solidFill>
              </a:rPr>
              <a:t>Трудный путь им пришлось пройти,</a:t>
            </a:r>
            <a:br>
              <a:rPr lang="ru-RU" sz="2800" b="1">
                <a:solidFill>
                  <a:srgbClr val="FF9900"/>
                </a:solidFill>
              </a:rPr>
            </a:br>
            <a:r>
              <a:rPr lang="ru-RU" sz="2800" b="1">
                <a:solidFill>
                  <a:srgbClr val="FF9900"/>
                </a:solidFill>
              </a:rPr>
              <a:t>Это те, кто в штыки поднимался как один,</a:t>
            </a:r>
            <a:br>
              <a:rPr lang="ru-RU" sz="2800" b="1">
                <a:solidFill>
                  <a:srgbClr val="FF9900"/>
                </a:solidFill>
              </a:rPr>
            </a:br>
            <a:r>
              <a:rPr lang="ru-RU" sz="2800" b="1">
                <a:solidFill>
                  <a:srgbClr val="FF9900"/>
                </a:solidFill>
              </a:rPr>
              <a:t>Те, кто брал Берлин!</a:t>
            </a:r>
            <a:r>
              <a:rPr lang="ru-RU" sz="2800">
                <a:solidFill>
                  <a:srgbClr val="FF9900"/>
                </a:solidFill>
              </a:rPr>
              <a:t>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Рисунок 2" descr="C:\Users\DOM\Downloads\IMG_20170501_08440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527550" cy="6034088"/>
          </a:xfrm>
          <a:noFill/>
          <a:ln/>
        </p:spPr>
      </p:pic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5003800" y="0"/>
            <a:ext cx="33115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200" b="1" dirty="0" err="1">
                <a:latin typeface="+mn-lt"/>
              </a:rPr>
              <a:t>Стадник</a:t>
            </a:r>
            <a:r>
              <a:rPr lang="ru-RU" sz="3200" b="1" dirty="0">
                <a:latin typeface="+mn-lt"/>
              </a:rPr>
              <a:t> Николай Григорьевич – </a:t>
            </a:r>
          </a:p>
          <a:p>
            <a:r>
              <a:rPr lang="ru-RU" sz="3200" b="1" i="1" dirty="0" smtClean="0">
                <a:latin typeface="+mn-lt"/>
              </a:rPr>
              <a:t>/прадедушка </a:t>
            </a:r>
            <a:r>
              <a:rPr lang="ru-RU" sz="3200" b="1" i="1" dirty="0" err="1">
                <a:latin typeface="+mn-lt"/>
              </a:rPr>
              <a:t>Стадник</a:t>
            </a:r>
            <a:r>
              <a:rPr lang="ru-RU" sz="3200" b="1" i="1" dirty="0">
                <a:latin typeface="+mn-lt"/>
              </a:rPr>
              <a:t> </a:t>
            </a:r>
            <a:r>
              <a:rPr lang="ru-RU" sz="3200" b="1" i="1" dirty="0" smtClean="0">
                <a:latin typeface="+mn-lt"/>
              </a:rPr>
              <a:t>Данила/</a:t>
            </a:r>
            <a:endParaRPr lang="ru-RU" sz="3200" b="1" i="1" dirty="0">
              <a:latin typeface="+mn-lt"/>
            </a:endParaRPr>
          </a:p>
          <a:p>
            <a:endParaRPr lang="ru-RU" sz="2400" b="1" dirty="0">
              <a:latin typeface="+mn-lt"/>
            </a:endParaRPr>
          </a:p>
          <a:p>
            <a:endParaRPr lang="ru-RU" sz="2400" b="1" dirty="0">
              <a:latin typeface="+mn-lt"/>
            </a:endParaRPr>
          </a:p>
          <a:p>
            <a:r>
              <a:rPr lang="ru-RU" sz="2400" b="1" dirty="0">
                <a:latin typeface="+mn-lt"/>
              </a:rPr>
              <a:t>09.05.1910 г.</a:t>
            </a:r>
          </a:p>
          <a:p>
            <a:r>
              <a:rPr lang="ru-RU" sz="2400" b="1" dirty="0">
                <a:latin typeface="+mn-lt"/>
              </a:rPr>
              <a:t>Призван в РККА 24.06.1941 г. Рядовой, связист 272 ОБС,</a:t>
            </a:r>
          </a:p>
          <a:p>
            <a:r>
              <a:rPr lang="ru-RU" sz="2400" b="1" dirty="0">
                <a:latin typeface="+mn-lt"/>
              </a:rPr>
              <a:t>24 АРМИЯ, воевал в районе г. Вязьма</a:t>
            </a:r>
            <a:r>
              <a:rPr lang="ru-RU" sz="2400" b="1" dirty="0"/>
              <a:t>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/>
          </p:cNvSpPr>
          <p:nvPr>
            <p:ph type="title"/>
          </p:nvPr>
        </p:nvSpPr>
        <p:spPr bwMode="auto">
          <a:xfrm>
            <a:off x="500034" y="214290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Бурда Софья Тимофеевна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 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двоюродная прабабушка </a:t>
            </a:r>
            <a:b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Кобзий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Софьи/</a:t>
            </a:r>
          </a:p>
        </p:txBody>
      </p:sp>
      <p:pic>
        <p:nvPicPr>
          <p:cNvPr id="138246" name="Picture 6" descr="Кобзий Софья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700213"/>
            <a:ext cx="3532187" cy="4708525"/>
          </a:xfrm>
        </p:spPr>
      </p:pic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4246563" y="1773238"/>
            <a:ext cx="4897437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latin typeface="+mn-lt"/>
              </a:rPr>
              <a:t>Родилась в 1924году в селе </a:t>
            </a:r>
            <a:r>
              <a:rPr lang="ru-RU" sz="2000" b="1" dirty="0" err="1">
                <a:latin typeface="+mn-lt"/>
              </a:rPr>
              <a:t>Петропавловка,училась</a:t>
            </a:r>
            <a:r>
              <a:rPr lang="ru-RU" sz="2000" b="1" dirty="0">
                <a:latin typeface="+mn-lt"/>
              </a:rPr>
              <a:t> в школе </a:t>
            </a:r>
            <a:r>
              <a:rPr lang="ru-RU" sz="2000" b="1" dirty="0" err="1">
                <a:latin typeface="+mn-lt"/>
              </a:rPr>
              <a:t>с,Андреевка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Баганского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района,работала</a:t>
            </a:r>
            <a:r>
              <a:rPr lang="ru-RU" sz="2000" b="1" dirty="0">
                <a:latin typeface="+mn-lt"/>
              </a:rPr>
              <a:t> телефонисткой .в 1942 г добровольцем ушла на </a:t>
            </a:r>
            <a:r>
              <a:rPr lang="ru-RU" sz="2000" b="1" dirty="0" err="1">
                <a:latin typeface="+mn-lt"/>
              </a:rPr>
              <a:t>фронт,была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связисткой.Воевала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 err="1">
                <a:latin typeface="+mn-lt"/>
              </a:rPr>
              <a:t>на</a:t>
            </a:r>
            <a:r>
              <a:rPr lang="ru-RU" sz="2000" b="1" dirty="0">
                <a:latin typeface="+mn-lt"/>
              </a:rPr>
              <a:t> фронтах Минского </a:t>
            </a:r>
            <a:r>
              <a:rPr lang="ru-RU" sz="2000" b="1" dirty="0" err="1">
                <a:latin typeface="+mn-lt"/>
              </a:rPr>
              <a:t>направления.Взвод</a:t>
            </a:r>
            <a:r>
              <a:rPr lang="ru-RU" sz="2000" b="1" dirty="0">
                <a:latin typeface="+mn-lt"/>
              </a:rPr>
              <a:t> из восьми человек принял бой под деревней Орда </a:t>
            </a:r>
            <a:r>
              <a:rPr lang="ru-RU" sz="2000" b="1" dirty="0" err="1">
                <a:latin typeface="+mn-lt"/>
              </a:rPr>
              <a:t>Клятского</a:t>
            </a:r>
            <a:r>
              <a:rPr lang="ru-RU" sz="2000" b="1" dirty="0">
                <a:latin typeface="+mn-lt"/>
              </a:rPr>
              <a:t> района Минской области. В этом бою двадцатилетняя Софья была тяжело ранена.Умерла от ран через час после боя весной в 1943году..Перезахоронение было в 1958г из братской могилы к обелиску Славы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Науменко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Яков Иванович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прадедушка Коваленко Арсения/</a:t>
            </a:r>
          </a:p>
        </p:txBody>
      </p:sp>
      <p:pic>
        <p:nvPicPr>
          <p:cNvPr id="140294" name="Picture 6" descr="Коваленко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628775"/>
            <a:ext cx="3201987" cy="4708525"/>
          </a:xfrm>
        </p:spPr>
      </p:pic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4211638" y="1700213"/>
            <a:ext cx="4073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latin typeface="+mn-lt"/>
              </a:rPr>
              <a:t>Награжден медалями «За боевые заслуги», «20 лет победы ВОВ», «20 лет победы над Германией», «100 лет со дня рождения В.И. Ленина». </a:t>
            </a:r>
          </a:p>
        </p:txBody>
      </p:sp>
      <p:pic>
        <p:nvPicPr>
          <p:cNvPr id="140297" name="Picture 9" descr="medal_za_boevie_zaslugi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213100"/>
            <a:ext cx="2379663" cy="3073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8" name="Rectangle 6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6440" name="Rectangle 8"/>
          <p:cNvSpPr>
            <a:spLocks noGrp="1"/>
          </p:cNvSpPr>
          <p:nvPr>
            <p:ph sz="half" idx="2"/>
          </p:nvPr>
        </p:nvSpPr>
        <p:spPr>
          <a:xfrm>
            <a:off x="3492500" y="1214422"/>
            <a:ext cx="4937152" cy="368301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800" b="1" dirty="0" smtClean="0"/>
              <a:t>Гвардии младший лейтенант, командир взвода 91 Гвардейского стрелкового полка. Воевал, погиб в Ростовской области 6 января 1943 года.</a:t>
            </a:r>
          </a:p>
        </p:txBody>
      </p:sp>
      <p:pic>
        <p:nvPicPr>
          <p:cNvPr id="146441" name="Picture 9" descr="Коваленко 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916113"/>
            <a:ext cx="3033713" cy="4708525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0535" name="Picture 7" descr="Рашкуев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2459038"/>
            <a:ext cx="3011488" cy="4398962"/>
          </a:xfrm>
        </p:spPr>
      </p:pic>
      <p:pic>
        <p:nvPicPr>
          <p:cNvPr id="150540" name="Picture 12" descr="Рашкуев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0"/>
            <a:ext cx="3867150" cy="4824413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5" name="Рисунок 1" descr="C:\Users\ПолинаСоловьева\Desktop\image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484313"/>
            <a:ext cx="3384550" cy="4968875"/>
          </a:xfrm>
          <a:noFill/>
          <a:ln/>
        </p:spPr>
      </p:pic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684213" y="66675"/>
            <a:ext cx="9082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3600" b="1" dirty="0" err="1">
                <a:latin typeface="+mn-lt"/>
              </a:rPr>
              <a:t>Cобко</a:t>
            </a:r>
            <a:r>
              <a:rPr lang="ru-RU" sz="3600" b="1" dirty="0">
                <a:latin typeface="+mn-lt"/>
              </a:rPr>
              <a:t> Иван Денисович</a:t>
            </a:r>
            <a:r>
              <a:rPr lang="ru-RU" sz="3600" dirty="0">
                <a:latin typeface="+mn-lt"/>
              </a:rPr>
              <a:t> </a:t>
            </a:r>
          </a:p>
          <a:p>
            <a:r>
              <a:rPr lang="ru-RU" sz="3600" dirty="0">
                <a:latin typeface="+mn-lt"/>
              </a:rPr>
              <a:t>/</a:t>
            </a:r>
            <a:r>
              <a:rPr lang="ru-RU" sz="3600" i="1" dirty="0" smtClean="0">
                <a:latin typeface="+mn-lt"/>
              </a:rPr>
              <a:t>прадедушка </a:t>
            </a:r>
            <a:r>
              <a:rPr lang="ru-RU" sz="3600" i="1" dirty="0">
                <a:latin typeface="+mn-lt"/>
              </a:rPr>
              <a:t>Соловьевой </a:t>
            </a:r>
            <a:r>
              <a:rPr lang="ru-RU" sz="3600" i="1" dirty="0" smtClean="0">
                <a:latin typeface="+mn-lt"/>
              </a:rPr>
              <a:t>Евы/</a:t>
            </a:r>
            <a:endParaRPr lang="ru-RU" sz="3600" i="1" dirty="0">
              <a:latin typeface="+mn-lt"/>
            </a:endParaRPr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4140200" y="1916112"/>
            <a:ext cx="457520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/>
            <a:r>
              <a:rPr lang="ru-RU" sz="2800" b="1" dirty="0">
                <a:latin typeface="+mn-lt"/>
              </a:rPr>
              <a:t>Был призван в 1944 году, воевал с Японией, был ранен, имеет 4 награды, среди них медаль "За отвагу".</a:t>
            </a:r>
          </a:p>
          <a:p>
            <a:pPr algn="l"/>
            <a:r>
              <a:rPr lang="ru-RU" sz="2800" b="1" dirty="0">
                <a:latin typeface="+mn-lt"/>
              </a:rPr>
              <a:t> Демобилизовался в 1951 г.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Зобян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Аганес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Хачатурович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</a:t>
            </a:r>
            <a:r>
              <a:rPr lang="ru-RU" sz="3700" i="1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Зобян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ru-RU" sz="3700" i="1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Гаспара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</a:p>
        </p:txBody>
      </p:sp>
      <p:pic>
        <p:nvPicPr>
          <p:cNvPr id="155654" name="Picture 6" descr="Зобян Г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73238"/>
            <a:ext cx="6278563" cy="4708525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Павленко Вера Степановна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/прабабушка Таи Казанцевой/</a:t>
            </a:r>
          </a:p>
        </p:txBody>
      </p:sp>
      <p:sp>
        <p:nvSpPr>
          <p:cNvPr id="157701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После тяжелой операции она находилась на лечении в специальной девятой палате для женщин-военнослужащих. Соседка по палате вспоминала войну и рассказывала, как шел третий день боя, бойцы падали без сил от голода и отсутствия сна. Усталость была страшная, силы на исходе. И тут  комсорг батальона звонко запела песню. Один за другим бойцы подхватили и продолжили тяжелый бой, в котором в итоге была одержана победа!  «А как звали ту девушку?», – спросила Вера Степановна. «Вера Павленко», – услышала она в ответ. </a:t>
            </a:r>
          </a:p>
          <a:p>
            <a:r>
              <a:rPr lang="ru-RU" sz="2400" dirty="0" smtClean="0"/>
              <a:t>Так встретились две однополчанки.</a:t>
            </a:r>
            <a:r>
              <a:rPr lang="ru-RU" sz="2400" dirty="0" smtClean="0">
                <a:latin typeface="Arial" charset="0"/>
              </a:rPr>
              <a:t/>
            </a:r>
            <a:br>
              <a:rPr lang="ru-RU" sz="24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/>
            </a:r>
            <a:br>
              <a:rPr lang="ru-RU" sz="2400" dirty="0" smtClean="0">
                <a:latin typeface="Arial" charset="0"/>
              </a:rPr>
            </a:br>
            <a:endParaRPr lang="ru-RU" sz="2400" dirty="0" smtClean="0">
              <a:latin typeface="Arial" charset="0"/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Коржук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Кирилл </a:t>
            </a:r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Емельянович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Андреева Прохора/</a:t>
            </a:r>
          </a:p>
        </p:txBody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- высшая награда – Орден Ленина,</a:t>
            </a:r>
          </a:p>
          <a:p>
            <a:r>
              <a:rPr lang="ru-RU" dirty="0" smtClean="0"/>
              <a:t>- знак особого отличия – Золотая медаль «Серп и Молот»,</a:t>
            </a:r>
          </a:p>
          <a:p>
            <a:r>
              <a:rPr lang="ru-RU" dirty="0" smtClean="0"/>
              <a:t>- грамота Президиума Верховного Совета СССР,</a:t>
            </a:r>
          </a:p>
          <a:p>
            <a:r>
              <a:rPr lang="ru-RU" dirty="0" smtClean="0"/>
              <a:t>- медаль «За Победу над Германией»,</a:t>
            </a:r>
          </a:p>
          <a:p>
            <a:r>
              <a:rPr lang="ru-RU" dirty="0" smtClean="0"/>
              <a:t>- медаль «За доблестный труд в годы ВОВ».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Коржук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Леонид Кириллович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Андреева Прохора/</a:t>
            </a:r>
          </a:p>
        </p:txBody>
      </p:sp>
      <p:sp>
        <p:nvSpPr>
          <p:cNvPr id="160773" name="Rectangle 5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08525"/>
          </a:xfrm>
        </p:spPr>
        <p:txBody>
          <a:bodyPr/>
          <a:lstStyle/>
          <a:p>
            <a:r>
              <a:rPr lang="ru-RU" sz="2400" dirty="0" smtClean="0"/>
              <a:t>Имеет награды: </a:t>
            </a:r>
          </a:p>
          <a:p>
            <a:r>
              <a:rPr lang="ru-RU" sz="2400" dirty="0" smtClean="0"/>
              <a:t>- медаль «За боевые заслуги»,</a:t>
            </a:r>
          </a:p>
          <a:p>
            <a:r>
              <a:rPr lang="ru-RU" sz="2400" dirty="0" smtClean="0"/>
              <a:t>- орден «Отечественной войны 2 степени»,</a:t>
            </a:r>
          </a:p>
          <a:p>
            <a:r>
              <a:rPr lang="ru-RU" sz="2400" dirty="0" smtClean="0"/>
              <a:t>- медаль «За трудовое отличие»,</a:t>
            </a:r>
          </a:p>
          <a:p>
            <a:r>
              <a:rPr lang="ru-RU" sz="2400" dirty="0" smtClean="0"/>
              <a:t>- медаль «За победу над Германией»,</a:t>
            </a:r>
          </a:p>
          <a:p>
            <a:r>
              <a:rPr lang="ru-RU" sz="2400" dirty="0" smtClean="0"/>
              <a:t>- медаль «За доблестный труд в ознаменование 100летия Ленина»,</a:t>
            </a:r>
          </a:p>
          <a:p>
            <a:r>
              <a:rPr lang="ru-RU" sz="2400" dirty="0" smtClean="0"/>
              <a:t>- медаль «За освоение целины и залежных земель»,</a:t>
            </a:r>
          </a:p>
          <a:p>
            <a:r>
              <a:rPr lang="ru-RU" sz="2400" dirty="0" smtClean="0"/>
              <a:t>- медаль «Ветеран труда»,</a:t>
            </a:r>
          </a:p>
          <a:p>
            <a:r>
              <a:rPr lang="ru-RU" sz="2400" dirty="0" smtClean="0"/>
              <a:t>- медаль «20,30,40,50,60,65 и 70 лет Победы»,</a:t>
            </a:r>
          </a:p>
          <a:p>
            <a:r>
              <a:rPr lang="ru-RU" sz="2400" dirty="0" smtClean="0"/>
              <a:t>- медаль «90 лет Октябрьской революции»,</a:t>
            </a:r>
          </a:p>
          <a:p>
            <a:r>
              <a:rPr lang="ru-RU" sz="2400" dirty="0" smtClean="0"/>
              <a:t>- медаль «Жукова».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484" name="Picture 4" descr="Изображение 00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285720" y="3857628"/>
            <a:ext cx="842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i="1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endParaRPr lang="ru-RU" sz="3600" b="1" i="1" dirty="0">
              <a:solidFill>
                <a:schemeClr val="bg1"/>
              </a:solidFill>
            </a:endParaRPr>
          </a:p>
          <a:p>
            <a:endParaRPr lang="ru-RU" sz="3600" b="1" i="1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r>
              <a:rPr lang="ru-RU" sz="3600" b="1" i="1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Прадедушка Никиты и Ани Сорокиных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Иванюженко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Николай Степанович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Киселева Влада/</a:t>
            </a:r>
          </a:p>
        </p:txBody>
      </p:sp>
      <p:sp>
        <p:nvSpPr>
          <p:cNvPr id="162821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 smtClean="0"/>
              <a:t>Гвардии старшина, командир отделения. Участвовал в гражданской войне, последних боевых действиях по защите СССР и отечественной войне(Южный фронт). Имел ранения и контузии. На фронт призван </a:t>
            </a:r>
            <a:r>
              <a:rPr lang="ru-RU" sz="3200" b="1" dirty="0" err="1" smtClean="0"/>
              <a:t>Тюхтенским</a:t>
            </a:r>
            <a:r>
              <a:rPr lang="ru-RU" sz="3200" b="1" dirty="0" smtClean="0"/>
              <a:t> РВК, Красноярского края. </a:t>
            </a:r>
            <a:r>
              <a:rPr lang="ru-RU" sz="3200" b="1" dirty="0" err="1" smtClean="0"/>
              <a:t>Удостоин</a:t>
            </a:r>
            <a:r>
              <a:rPr lang="ru-RU" sz="3200" b="1" dirty="0" smtClean="0"/>
              <a:t> награды медаль "За Отвагу".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8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Из наградного листа: " 07.09.</a:t>
            </a:r>
          </a:p>
        </p:txBody>
      </p:sp>
      <p:sp>
        <p:nvSpPr>
          <p:cNvPr id="164869" name="Rectangle 5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183187"/>
          </a:xfrm>
        </p:spPr>
        <p:txBody>
          <a:bodyPr/>
          <a:lstStyle/>
          <a:p>
            <a:r>
              <a:rPr lang="ru-RU" sz="2500" b="1" dirty="0" smtClean="0"/>
              <a:t>1943 занимая оборону в р-не дер. </a:t>
            </a:r>
            <a:r>
              <a:rPr lang="ru-RU" sz="2500" b="1" dirty="0" err="1" smtClean="0"/>
              <a:t>Джгун</a:t>
            </a:r>
            <a:r>
              <a:rPr lang="ru-RU" sz="2500" b="1" dirty="0" smtClean="0"/>
              <a:t> отделение тов. </a:t>
            </a:r>
            <a:r>
              <a:rPr lang="ru-RU" sz="2500" b="1" dirty="0" err="1" smtClean="0"/>
              <a:t>Иванюженко</a:t>
            </a:r>
            <a:r>
              <a:rPr lang="ru-RU" sz="2500" b="1" dirty="0" smtClean="0"/>
              <a:t> по приказу командира взвода выдвинулся в боевые порядки пехотой и огнём из противотанкового оружия подбил 2 автомашины, 2 мотоцикла, 1 огневую точку, уничтожил 2 офицера и 5 немцев. Тов. </a:t>
            </a:r>
            <a:r>
              <a:rPr lang="ru-RU" sz="2500" b="1" dirty="0" err="1" smtClean="0"/>
              <a:t>Иванюженко</a:t>
            </a:r>
            <a:r>
              <a:rPr lang="ru-RU" sz="2500" b="1" dirty="0" smtClean="0"/>
              <a:t> смелый инициативный командир. 13.09.1943 занимая оборону на высоте 193.0 противник перешёл в атаку. Тов. </a:t>
            </a:r>
            <a:r>
              <a:rPr lang="ru-RU" sz="2500" b="1" dirty="0" err="1" smtClean="0"/>
              <a:t>Иванюженко</a:t>
            </a:r>
            <a:r>
              <a:rPr lang="ru-RU" sz="2500" b="1" dirty="0" smtClean="0"/>
              <a:t>, не считаясь с жизнью, под огнём противника выдвинулся вперёд и давая огонь до наивысшего напряжения уничтожил 2 огневых точки, 10 немцев. " </a:t>
            </a:r>
            <a:r>
              <a:rPr lang="ru-RU" sz="2500" b="1" dirty="0" smtClean="0">
                <a:latin typeface="Arial" charset="0"/>
              </a:rPr>
              <a:t/>
            </a:r>
            <a:br>
              <a:rPr lang="ru-RU" sz="2500" b="1" dirty="0" smtClean="0">
                <a:latin typeface="Arial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6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Киселев Иван </a:t>
            </a:r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Изосимович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(рядовой)  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Киселева Влада/</a:t>
            </a:r>
          </a:p>
        </p:txBody>
      </p:sp>
      <p:sp>
        <p:nvSpPr>
          <p:cNvPr id="166917" name="Rectangle 5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31958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Призывался в 1941 году д.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Львовка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Калачинского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>
              <a:buFont typeface="Wingdings 2" pitchFamily="18" charset="2"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Был ранен под Сталинградом в 1941 году.</a:t>
            </a:r>
          </a:p>
          <a:p>
            <a:pPr>
              <a:buFont typeface="Wingdings 2" pitchFamily="18" charset="2"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Погиб в госпитале под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Воронежом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от  ранений в 1941 году. 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Arial" charset="0"/>
              </a:rPr>
              <a:t/>
            </a:r>
            <a:br>
              <a:rPr lang="ru-RU" b="1" dirty="0" smtClean="0">
                <a:latin typeface="Arial" charset="0"/>
              </a:rPr>
            </a:br>
            <a:endParaRPr lang="ru-RU" b="1" dirty="0" smtClean="0">
              <a:latin typeface="Arial" charset="0"/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Киселев Петр Иванович (младший сержант)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 прадедушка Киселева Влада/</a:t>
            </a:r>
          </a:p>
        </p:txBody>
      </p:sp>
      <p:sp>
        <p:nvSpPr>
          <p:cNvPr id="168965" name="Rectangle 5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319587"/>
          </a:xfrm>
        </p:spPr>
        <p:txBody>
          <a:bodyPr/>
          <a:lstStyle/>
          <a:p>
            <a:r>
              <a:rPr lang="ru-RU" b="1" dirty="0" smtClean="0"/>
              <a:t>Призывался в 1943 году д. </a:t>
            </a:r>
            <a:r>
              <a:rPr lang="ru-RU" b="1" dirty="0" err="1" smtClean="0"/>
              <a:t>Львовка</a:t>
            </a:r>
            <a:r>
              <a:rPr lang="ru-RU" b="1" dirty="0" smtClean="0"/>
              <a:t> </a:t>
            </a:r>
            <a:r>
              <a:rPr lang="ru-RU" b="1" dirty="0" err="1" smtClean="0"/>
              <a:t>Калачинского</a:t>
            </a:r>
            <a:r>
              <a:rPr lang="ru-RU" b="1" dirty="0" smtClean="0"/>
              <a:t> района. </a:t>
            </a:r>
          </a:p>
          <a:p>
            <a:r>
              <a:rPr lang="ru-RU" b="1" dirty="0" smtClean="0"/>
              <a:t>Был ранен в Белоруссии под Минском, погиб от ранений в госпитале в 1944 году (братская могила).</a:t>
            </a:r>
            <a:br>
              <a:rPr lang="ru-RU" b="1" dirty="0" smtClean="0"/>
            </a:br>
            <a:r>
              <a:rPr lang="ru-RU" b="1" dirty="0" smtClean="0">
                <a:latin typeface="Arial" charset="0"/>
              </a:rPr>
              <a:t/>
            </a:r>
            <a:br>
              <a:rPr lang="ru-RU" b="1" dirty="0" smtClean="0">
                <a:latin typeface="Arial" charset="0"/>
              </a:rPr>
            </a:br>
            <a:endParaRPr lang="ru-RU" b="1" dirty="0" smtClean="0">
              <a:latin typeface="Arial" charset="0"/>
            </a:endParaRP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Черницов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Егор Николаевич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прадедушка Киселева Влада/</a:t>
            </a:r>
          </a:p>
        </p:txBody>
      </p:sp>
      <p:sp>
        <p:nvSpPr>
          <p:cNvPr id="171013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>
              <a:latin typeface="Arial" charset="0"/>
            </a:endParaRPr>
          </a:p>
          <a:p>
            <a:r>
              <a:rPr lang="ru-RU" b="1" dirty="0" smtClean="0"/>
              <a:t>Призывался из д. Колосовка Тарского района, последнее письмо от него было в 1945 году из Пруссии. </a:t>
            </a:r>
          </a:p>
          <a:p>
            <a:endParaRPr lang="ru-RU" b="1" dirty="0" smtClean="0"/>
          </a:p>
          <a:p>
            <a:r>
              <a:rPr lang="ru-RU" b="1" dirty="0" smtClean="0"/>
              <a:t>Без вести пропавший.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3061" name="Rectangle 5"/>
          <p:cNvSpPr>
            <a:spLocks noGrp="1"/>
          </p:cNvSpPr>
          <p:nvPr>
            <p:ph idx="1"/>
          </p:nvPr>
        </p:nvSpPr>
        <p:spPr>
          <a:xfrm>
            <a:off x="914400" y="836613"/>
            <a:ext cx="8229600" cy="470852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4000" b="1" smtClean="0">
                <a:solidFill>
                  <a:srgbClr val="FF9900"/>
                </a:solidFill>
                <a:latin typeface="Arial" charset="0"/>
              </a:rPr>
              <a:t>Мы не погибли, мы просто ушли, </a:t>
            </a:r>
            <a:br>
              <a:rPr lang="ru-RU" sz="4000" b="1" smtClean="0">
                <a:solidFill>
                  <a:srgbClr val="FF9900"/>
                </a:solidFill>
                <a:latin typeface="Arial" charset="0"/>
              </a:rPr>
            </a:br>
            <a:r>
              <a:rPr lang="ru-RU" sz="4000" b="1" smtClean="0">
                <a:solidFill>
                  <a:srgbClr val="FF9900"/>
                </a:solidFill>
                <a:latin typeface="Arial" charset="0"/>
              </a:rPr>
              <a:t>просто ушли в небеса. </a:t>
            </a:r>
            <a:br>
              <a:rPr lang="ru-RU" sz="4000" b="1" smtClean="0">
                <a:solidFill>
                  <a:srgbClr val="FF9900"/>
                </a:solidFill>
                <a:latin typeface="Arial" charset="0"/>
              </a:rPr>
            </a:br>
            <a:r>
              <a:rPr lang="ru-RU" sz="4000" b="1" smtClean="0">
                <a:solidFill>
                  <a:srgbClr val="FF9900"/>
                </a:solidFill>
                <a:latin typeface="Arial" charset="0"/>
              </a:rPr>
              <a:t>На безымянных высотах земли </a:t>
            </a:r>
          </a:p>
          <a:p>
            <a:pPr algn="ctr">
              <a:buFont typeface="Wingdings 2" pitchFamily="18" charset="2"/>
              <a:buNone/>
            </a:pPr>
            <a:r>
              <a:rPr lang="ru-RU" sz="4000" b="1" smtClean="0">
                <a:solidFill>
                  <a:srgbClr val="FF9900"/>
                </a:solidFill>
                <a:latin typeface="Arial" charset="0"/>
              </a:rPr>
              <a:t>наши слышны голоса. 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Никулин Виктор Георгиевич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Никулина Андрея/ </a:t>
            </a:r>
          </a:p>
        </p:txBody>
      </p:sp>
      <p:pic>
        <p:nvPicPr>
          <p:cNvPr id="175110" name="Рисунок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1643050"/>
            <a:ext cx="2997231" cy="3649675"/>
          </a:xfrm>
          <a:noFill/>
          <a:ln/>
        </p:spPr>
      </p:pic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3635375" y="1571613"/>
            <a:ext cx="525621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/>
            <a:r>
              <a:rPr lang="ru-RU" sz="2400" b="1" dirty="0">
                <a:latin typeface="+mn-lt"/>
              </a:rPr>
              <a:t>С 1941 года по 1945г. Прадед стоял на Дальнем Востоке, сторожи </a:t>
            </a:r>
            <a:r>
              <a:rPr lang="ru-RU" sz="2400" b="1" dirty="0" err="1">
                <a:latin typeface="+mn-lt"/>
              </a:rPr>
              <a:t>лрусскую</a:t>
            </a:r>
            <a:r>
              <a:rPr lang="ru-RU" sz="2400" b="1" dirty="0">
                <a:latin typeface="+mn-lt"/>
              </a:rPr>
              <a:t> землю от нападения японцев. </a:t>
            </a:r>
          </a:p>
          <a:p>
            <a:pPr algn="l"/>
            <a:r>
              <a:rPr lang="ru-RU" sz="2400" b="1" dirty="0">
                <a:latin typeface="+mn-lt"/>
              </a:rPr>
              <a:t>Так как, весь этот период 1941-45г.г. была реальная угроза со стороны Японии Советскому союзу. Поэтому часть Армии была задействована на границе Дальнего Востока. Русскому народу с востока угрожала Япония , а с запада Германия.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Рисунок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0"/>
            <a:ext cx="2581275" cy="2319338"/>
          </a:xfrm>
          <a:noFill/>
          <a:ln/>
        </p:spPr>
      </p:pic>
      <p:pic>
        <p:nvPicPr>
          <p:cNvPr id="177157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652963"/>
            <a:ext cx="26574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8" name="Рисунок 1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0"/>
            <a:ext cx="1524000" cy="1143000"/>
          </a:xfrm>
          <a:noFill/>
          <a:ln/>
        </p:spPr>
      </p:pic>
      <p:pic>
        <p:nvPicPr>
          <p:cNvPr id="177159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1412875"/>
            <a:ext cx="46259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4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Машкин Андрей Савельевич – 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Машкиной Ани/</a:t>
            </a:r>
          </a:p>
        </p:txBody>
      </p:sp>
      <p:sp>
        <p:nvSpPr>
          <p:cNvPr id="178181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b="1" dirty="0" smtClean="0"/>
              <a:t>Воинское   звание  и   должность    - рядовой   1136   стрелкового   полка   338   стрелковой  дивизии.</a:t>
            </a:r>
          </a:p>
          <a:p>
            <a:r>
              <a:rPr lang="ru-RU" sz="2400" b="1" dirty="0" smtClean="0"/>
              <a:t>Период  службы   -   1941г.  -  1942г.</a:t>
            </a:r>
          </a:p>
          <a:p>
            <a:r>
              <a:rPr lang="ru-RU" sz="2400" b="1" dirty="0" smtClean="0"/>
              <a:t>Прохождение   службы    ВОВ  1941-1942,   призван   в   1941году   23 августа      </a:t>
            </a:r>
            <a:r>
              <a:rPr lang="ru-RU" sz="2400" b="1" dirty="0" err="1" smtClean="0"/>
              <a:t>Муромцевским</a:t>
            </a:r>
            <a:r>
              <a:rPr lang="ru-RU" sz="2400" b="1" dirty="0" smtClean="0"/>
              <a:t>   районным  военкоматом.  </a:t>
            </a:r>
          </a:p>
          <a:p>
            <a:r>
              <a:rPr lang="ru-RU" sz="2400" b="1" dirty="0" smtClean="0"/>
              <a:t> 	1942 г.   12  июля  ранен  на  западном   фронте   осколком   мины  в  левую   руку   (имеется  копия   свидетельство  о  болезни   №594  -   оригинал   утерян).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02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/>
              <a:t>Награжден  орденом  Отечественной   войны  1  степени  №  1939569  от   имени   президиума   верховного   совета  СССР;    Медалью   Жукова   №  0589283.  </a:t>
            </a:r>
          </a:p>
          <a:p>
            <a:r>
              <a:rPr lang="ru-RU" b="1" dirty="0" smtClean="0"/>
              <a:t>Имеются   другие   юбилейные   медали -  20 лет  Победы,   30  лет  Победы,  40  лет  Победы ….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 bwMode="auto">
          <a:xfrm>
            <a:off x="500034" y="428604"/>
            <a:ext cx="8229600" cy="1225536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Каляев</a:t>
            </a: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Владимир Иванович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прадедушка Риты и Ромы </a:t>
            </a:r>
            <a:r>
              <a:rPr lang="ru-RU" sz="3700" i="1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Гайвас</a:t>
            </a: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</a:p>
        </p:txBody>
      </p:sp>
      <p:sp>
        <p:nvSpPr>
          <p:cNvPr id="24579" name="Rectangle 3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4038600" cy="4094171"/>
          </a:xfrm>
        </p:spPr>
        <p:txBody>
          <a:bodyPr/>
          <a:lstStyle/>
          <a:p>
            <a:endParaRPr lang="ru-RU" sz="2400" b="1" dirty="0" smtClean="0"/>
          </a:p>
          <a:p>
            <a:r>
              <a:rPr lang="ru-RU" sz="2800" b="1" dirty="0" smtClean="0"/>
              <a:t>Год рождения ---1923.</a:t>
            </a:r>
          </a:p>
          <a:p>
            <a:r>
              <a:rPr lang="ru-RU" sz="2800" b="1" dirty="0" smtClean="0"/>
              <a:t>Место рождения : Узбекская ССР, Ферганская обл.</a:t>
            </a:r>
          </a:p>
          <a:p>
            <a:r>
              <a:rPr lang="ru-RU" sz="2800" b="1" dirty="0" smtClean="0"/>
              <a:t>г. Фергана</a:t>
            </a:r>
          </a:p>
          <a:p>
            <a:r>
              <a:rPr lang="ru-RU" sz="2800" b="1" dirty="0" smtClean="0"/>
              <a:t>Орден красной звезды</a:t>
            </a:r>
          </a:p>
        </p:txBody>
      </p:sp>
      <p:pic>
        <p:nvPicPr>
          <p:cNvPr id="24586" name="Рисунок 3" descr="F:\filterima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3504" y="2357430"/>
            <a:ext cx="3754437" cy="4283094"/>
          </a:xfrm>
          <a:noFill/>
          <a:ln/>
        </p:spPr>
      </p:pic>
      <p:pic>
        <p:nvPicPr>
          <p:cNvPr id="24587" name="Рисунок 1" descr="C:\Users\дружок\Desktop\Pictures\RedSta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510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Олейник Иосиф Григорьевич</a:t>
            </a:r>
            <a:b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7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Ромы Олейник/</a:t>
            </a:r>
          </a:p>
        </p:txBody>
      </p:sp>
      <p:sp>
        <p:nvSpPr>
          <p:cNvPr id="181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dirty="0" smtClean="0"/>
              <a:t>Был рядовым, старшим обоза по доставке боеприпасов на лошадях на передовую линию наступающих подразделений, несмотря на трудные условия подвоза, обстрела противниками, обеспечивал исключительно бесперебойное снабжение минами, снарядами и патронами.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Прошел все 4 фронта: Калининский, Первый Прибалтийский, Второй Белорусский и Третий Белорусский.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Закончил войну под </a:t>
            </a:r>
            <a:r>
              <a:rPr lang="ru-RU" sz="2400" b="1" dirty="0" err="1" smtClean="0"/>
              <a:t>Кенесбергом</a:t>
            </a:r>
            <a:r>
              <a:rPr lang="ru-RU" sz="2400" b="1" dirty="0" smtClean="0"/>
              <a:t>.  Награжден медалями: « За отвагу» - 1942г., «За Б.заслуги» - 1943г., «За Б.заслуги» - 1944г.,  « За Взятие </a:t>
            </a:r>
            <a:r>
              <a:rPr lang="ru-RU" sz="2400" b="1" dirty="0" err="1" smtClean="0"/>
              <a:t>Кенесберга</a:t>
            </a:r>
            <a:r>
              <a:rPr lang="ru-RU" sz="2400" b="1" dirty="0" smtClean="0"/>
              <a:t>» - 1945., « За Победу над Германией» - 1945г.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/>
          </p:cNvSpPr>
          <p:nvPr>
            <p:ph type="title"/>
          </p:nvPr>
        </p:nvSpPr>
        <p:spPr bwMode="auto">
          <a:xfrm>
            <a:off x="468313" y="0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Шинкаренко</a:t>
            </a:r>
            <a:r>
              <a:rPr lang="ru-RU" sz="32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Семен Данилович</a:t>
            </a:r>
            <a:br>
              <a:rPr lang="ru-RU" sz="32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3200" i="1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/прадедушка Коваленко Арсения</a:t>
            </a:r>
            <a:r>
              <a:rPr lang="ru-RU" sz="32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/</a:t>
            </a:r>
          </a:p>
        </p:txBody>
      </p:sp>
      <p:pic>
        <p:nvPicPr>
          <p:cNvPr id="142342" name="Picture 6" descr="Коваленко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557338"/>
            <a:ext cx="3024188" cy="4708525"/>
          </a:xfrm>
        </p:spPr>
      </p:pic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3500430" y="1285860"/>
            <a:ext cx="564357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2800" b="1" dirty="0">
                <a:latin typeface="+mn-lt"/>
              </a:rPr>
              <a:t>Участвовал в Великой Отечественной войне с 1941-1945 год. Воевал в 300 стрелковом полку, 6 дивизии. Был тяжело ранен.  28.10.1941 году на Харьковском направлении был взять в плен. 25.04.1945 году был освобожден из плена советскими войсками. Награжден медалями «За боевые заслуги», «За победу над Германией», «За доблесть», «За отвагу». 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прадедушка 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Рамиля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Дамира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Сафарметовых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8" name="Picture 2" descr="C:\Users\836D~1\AppData\Local\Temp\Rar$DRa6712.12449\AdbeWcXyWG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500562" cy="6500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Тетеревы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Елизавета Семеновна и Владимир Васильевич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/прадедушка и прабабушка Бойченко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Демида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 descr="C:\Users\836D~1\AppData\Local\Temp\Rar$DRa6712.23396\40J3Beev9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7143800" cy="450374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image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images (5)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pradedush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4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Антипенко 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Галина Петровна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3700" b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>
          <a:xfrm>
            <a:off x="4822825" y="1125538"/>
            <a:ext cx="4321175" cy="518318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400" b="1" smtClean="0"/>
          </a:p>
          <a:p>
            <a:pPr>
              <a:lnSpc>
                <a:spcPct val="90000"/>
              </a:lnSpc>
            </a:pPr>
            <a:endParaRPr lang="ru-RU" sz="2400" b="1" smtClean="0"/>
          </a:p>
          <a:p>
            <a:pPr>
              <a:lnSpc>
                <a:spcPct val="90000"/>
              </a:lnSpc>
            </a:pPr>
            <a:r>
              <a:rPr lang="ru-RU" sz="2400" b="1" smtClean="0"/>
              <a:t>Родом из Омской области. Родилась 14.03.1922г.  Во время войны была медсестрой. Участвовала в боях, помогая и вынося с поля боя бойцов. Имеет много наград. После войны работала медсестрой. Её имя занесено в список «Победителей» в Великой Отечественной войне 1941-1945г.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endParaRPr lang="ru-RU">
              <a:latin typeface="Times New Roman" pitchFamily="18" charset="0"/>
            </a:endParaRPr>
          </a:p>
        </p:txBody>
      </p:sp>
      <p:pic>
        <p:nvPicPr>
          <p:cNvPr id="23564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341438"/>
            <a:ext cx="3600450" cy="5111750"/>
          </a:xfrm>
          <a:noFill/>
          <a:ln/>
        </p:spPr>
      </p:pic>
      <p:pic>
        <p:nvPicPr>
          <p:cNvPr id="23565" name="Picture 13" descr="9maya-den-pobedy-zvezda-oruzhie-1941-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</p:spPr>
      </p:pic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428992" y="1"/>
            <a:ext cx="50028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Антипенко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Галина Петровна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прабабушка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Ловыгиной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Лизы</a:t>
            </a:r>
          </a:p>
        </p:txBody>
      </p:sp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24300" cy="5111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4000496" y="2214554"/>
            <a:ext cx="4956179" cy="465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600" b="1" dirty="0">
                <a:latin typeface="+mn-lt"/>
              </a:rPr>
              <a:t>Родом из Омской области. Родилась 14.03.1922 г. 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600" b="1" dirty="0">
                <a:latin typeface="+mn-lt"/>
              </a:rPr>
              <a:t>Во время войны была медсестрой.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600" b="1" dirty="0">
                <a:latin typeface="+mn-lt"/>
              </a:rPr>
              <a:t>Участвовала в боях, помогая и вынося с поля боя бойцов. Имеет много наград. После войны работала медсестрой. Её имя занесено в список «Победителей» в Великой Отечественной войне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2600" b="1" dirty="0">
                <a:latin typeface="+mn-lt"/>
              </a:rPr>
              <a:t>1941-1945г.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Антипенко </a:t>
            </a:r>
            <a:b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3700" b="0" smtClean="0">
                <a:ln>
                  <a:noFill/>
                </a:ln>
                <a:solidFill>
                  <a:schemeClr val="tx1"/>
                </a:solidFill>
                <a:effectLst/>
              </a:rPr>
              <a:t>Василий Антонович</a:t>
            </a:r>
          </a:p>
        </p:txBody>
      </p:sp>
      <p:sp>
        <p:nvSpPr>
          <p:cNvPr id="53252" name="Rectangle 4"/>
          <p:cNvSpPr>
            <a:spLocks noGrp="1"/>
          </p:cNvSpPr>
          <p:nvPr>
            <p:ph sz="half" idx="4294967295"/>
          </p:nvPr>
        </p:nvSpPr>
        <p:spPr>
          <a:xfrm>
            <a:off x="4284663" y="1600200"/>
            <a:ext cx="4859337" cy="4708525"/>
          </a:xfrm>
        </p:spPr>
        <p:txBody>
          <a:bodyPr/>
          <a:lstStyle/>
          <a:p>
            <a:r>
              <a:rPr lang="ru-RU" sz="2400" b="1" smtClean="0"/>
              <a:t>Родом из Омской области. В 1946 году закончил в Марьяновское лётное училище, получил звание летчика ВВС 1 класса. Далее на протяжении 25 лет был летчиком испытателем, принимал участие в испытании ядерного оружия, служил во многих городах Советского Союза. Награжден 2 орденами   «Красного знамени»,</a:t>
            </a:r>
          </a:p>
          <a:p>
            <a:r>
              <a:rPr lang="ru-RU" sz="2400" b="1" smtClean="0"/>
              <a:t>«Красной звезды».</a:t>
            </a:r>
          </a:p>
        </p:txBody>
      </p:sp>
      <p:pic>
        <p:nvPicPr>
          <p:cNvPr id="5325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557338"/>
            <a:ext cx="3382962" cy="5040312"/>
          </a:xfrm>
          <a:noFill/>
          <a:ln/>
        </p:spPr>
      </p:pic>
      <p:pic>
        <p:nvPicPr>
          <p:cNvPr id="53255" name="Picture 7" descr="9maya-den-pobedy-zvezda-oruzhie-1941-19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3627438" y="136525"/>
            <a:ext cx="46676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>
                <a:latin typeface="+mn-lt"/>
              </a:rPr>
              <a:t>Антипенко 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Василий Антонович</a:t>
            </a:r>
          </a:p>
          <a:p>
            <a:r>
              <a:rPr lang="ru-RU" sz="2800" i="1" dirty="0">
                <a:latin typeface="+mn-lt"/>
              </a:rPr>
              <a:t>прадедушка </a:t>
            </a:r>
            <a:r>
              <a:rPr lang="ru-RU" sz="2800" i="1" dirty="0" err="1">
                <a:latin typeface="+mn-lt"/>
              </a:rPr>
              <a:t>Ловыгиной</a:t>
            </a:r>
            <a:r>
              <a:rPr lang="ru-RU" sz="2800" i="1" dirty="0">
                <a:latin typeface="+mn-lt"/>
              </a:rPr>
              <a:t> Лизы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3643306" cy="5472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4500563" y="1773238"/>
            <a:ext cx="46434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>
                <a:latin typeface="+mn-lt"/>
              </a:rPr>
              <a:t> </a:t>
            </a:r>
            <a:r>
              <a:rPr lang="ru-RU" sz="2400" b="1" dirty="0">
                <a:latin typeface="+mn-lt"/>
              </a:rPr>
              <a:t>В 1946 году закончил в </a:t>
            </a:r>
            <a:r>
              <a:rPr lang="ru-RU" sz="2400" b="1" dirty="0" err="1">
                <a:latin typeface="+mn-lt"/>
              </a:rPr>
              <a:t>Марьяновское</a:t>
            </a:r>
            <a:r>
              <a:rPr lang="ru-RU" sz="2400" b="1" dirty="0">
                <a:latin typeface="+mn-lt"/>
              </a:rPr>
              <a:t> лётное училище, получил звание летчика ВВС 1 класса. Далее на протяжении 25 лет был летчиком испытателем, принимал участие в испытании ядерного оружия, служил во многих городах Советского Союза. Награжден 2 орденами   «Красного знамени»,</a:t>
            </a:r>
          </a:p>
          <a:p>
            <a:r>
              <a:rPr lang="ru-RU" sz="2400" b="1" dirty="0">
                <a:latin typeface="+mn-lt"/>
              </a:rPr>
              <a:t>«Красной звезды».</a:t>
            </a:r>
          </a:p>
        </p:txBody>
      </p:sp>
    </p:spTree>
  </p:cSld>
  <p:clrMapOvr>
    <a:masterClrMapping/>
  </p:clrMapOvr>
  <p:transition spd="slow" advClick="0" advTm="2652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820</TotalTime>
  <Words>2718</Words>
  <Application>Microsoft Office PowerPoint</Application>
  <PresentationFormat>Экран (4:3)</PresentationFormat>
  <Paragraphs>248</Paragraphs>
  <Slides>75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Апекс</vt:lpstr>
      <vt:lpstr>Слайд 1</vt:lpstr>
      <vt:lpstr>Слайд 2</vt:lpstr>
      <vt:lpstr>Кузьмин  Силиверст Сергеевич (14.01.1911г.-28.10.1988г.) /прадедушка Саши Кузьмина/</vt:lpstr>
      <vt:lpstr>Кононенко Иван Степанович</vt:lpstr>
      <vt:lpstr>Слайд 5</vt:lpstr>
      <vt:lpstr>Слайд 6</vt:lpstr>
      <vt:lpstr> Каляев  Владимир Иванович  /прадедушка Риты и Ромы Гайвас/</vt:lpstr>
      <vt:lpstr>Антипенко  Галина Петровна </vt:lpstr>
      <vt:lpstr>Антипенко  Василий Антонович</vt:lpstr>
      <vt:lpstr>Слайд 10</vt:lpstr>
      <vt:lpstr>Косач Федор Афанасьевич</vt:lpstr>
      <vt:lpstr>Петрова Любовь Ивановна </vt:lpstr>
      <vt:lpstr>Это мой прадедушка –  Белов Пётр Григорьевич. </vt:lpstr>
      <vt:lpstr>Дейч  Николай Александрович</vt:lpstr>
      <vt:lpstr>Мельников  Иван Моисеевич</vt:lpstr>
      <vt:lpstr>Слайд 16</vt:lpstr>
      <vt:lpstr>Суздальцев  Иван Александрович  /прадедушка Веры Суздальцевой/</vt:lpstr>
      <vt:lpstr>Слайд 18</vt:lpstr>
      <vt:lpstr>Слайд 19</vt:lpstr>
      <vt:lpstr>Слайд 20</vt:lpstr>
      <vt:lpstr>  Суздальцев Николай Сергеевич Суздальцева Раиса Семеновна /прадедушка и прабабушка Веры Суздальцевой/  </vt:lpstr>
      <vt:lpstr> Друзенко  Семен Михайлович  Медаль «За боевые заслуги»   </vt:lpstr>
      <vt:lpstr>…И помнит мир     спасенный,  мир вечный,           мир живой</vt:lpstr>
      <vt:lpstr>Лётчик- Герой Советского Союза «Отважный сокол» Борис Иванович Лазаренко  </vt:lpstr>
      <vt:lpstr>Слайд 25</vt:lpstr>
      <vt:lpstr>Родился в 1919 году в г. Омске</vt:lpstr>
      <vt:lpstr>1939 г. –учёба в школе военных лётчиков</vt:lpstr>
      <vt:lpstr>1942 г. сбито 3 «юнкерса» Лазаренко сбил один из них</vt:lpstr>
      <vt:lpstr>1942 г.- 16 боевых вылетов Орден Боевого Красного Знамени</vt:lpstr>
      <vt:lpstr>Сталинградский фронт-13 боевых вылетов второй боевой Орден Красного Знамени </vt:lpstr>
      <vt:lpstr>1943 г.- ранен, попал в плен</vt:lpstr>
      <vt:lpstr>1944 г.- 25 успешных вылетов, уничтожение двух эшелонов противника Орден Отечественной Войны 1 степени </vt:lpstr>
      <vt:lpstr>-138 боевых вылетов -командование эскадрильей (224 вылета) -уничтожение лично двух самолётов врага -личная отвага </vt:lpstr>
      <vt:lpstr>Звание Героя Советского Союза Орден Ленина        медаль«Золотая звезда»</vt:lpstr>
      <vt:lpstr>Слайд 35</vt:lpstr>
      <vt:lpstr>Гладков Федор Лаврентьевич - прадедушка Гладкова Саши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 Срибные  Григорий Моисеевич и Зоя Михайловна   /прадедушка и прабабушка Панина Андрея/ </vt:lpstr>
      <vt:lpstr> Сергушин Владимир Васильевич гвардии сержант /прадедушка Лизы Минаевой/</vt:lpstr>
      <vt:lpstr>Тылик Петр Яковлевич  /прадедушка Келин Владика/</vt:lpstr>
      <vt:lpstr>Слайд 49</vt:lpstr>
      <vt:lpstr>Слайд 50</vt:lpstr>
      <vt:lpstr>Бурда Софья Тимофеевна / двоюродная прабабушка  Кобзий Софьи/</vt:lpstr>
      <vt:lpstr>Науменко Яков Иванович  /прадедушка Коваленко Арсения/</vt:lpstr>
      <vt:lpstr>Слайд 53</vt:lpstr>
      <vt:lpstr>Слайд 54</vt:lpstr>
      <vt:lpstr>Слайд 55</vt:lpstr>
      <vt:lpstr>Зобян Аганес Хачатурович /прадедушка Зобян Гаспара/</vt:lpstr>
      <vt:lpstr>Павленко Вера Степановна /прабабушка Таи Казанцевой/</vt:lpstr>
      <vt:lpstr>Коржук Кирилл Емельянович  /прадедушка Андреева Прохора/</vt:lpstr>
      <vt:lpstr>Коржук Леонид Кириллович  /прадедушка Андреева Прохора/</vt:lpstr>
      <vt:lpstr>Иванюженко Николай Степанович /прадедушка Киселева Влада/</vt:lpstr>
      <vt:lpstr>Из наградного листа: " 07.09.</vt:lpstr>
      <vt:lpstr>Киселев Иван Изосимович (рядовой)   /прадедушка Киселева Влада/</vt:lpstr>
      <vt:lpstr>Киселев Петр Иванович (младший сержант)  / прадедушка Киселева Влада/</vt:lpstr>
      <vt:lpstr>Черницов Егор Николаевич  /прадедушка Киселева Влада/</vt:lpstr>
      <vt:lpstr>Слайд 65</vt:lpstr>
      <vt:lpstr>Никулин Виктор Георгиевич /прадедушка Никулина Андрея/ </vt:lpstr>
      <vt:lpstr>Слайд 67</vt:lpstr>
      <vt:lpstr> Машкин Андрей Савельевич – /прадедушка Машкиной Ани/</vt:lpstr>
      <vt:lpstr>Слайд 69</vt:lpstr>
      <vt:lpstr> Олейник Иосиф Григорьевич /прадедушка Ромы Олейник/</vt:lpstr>
      <vt:lpstr>Шинкаренко Семен Данилович /прадедушка Коваленко Арсения/</vt:lpstr>
      <vt:lpstr>прадедушка  Рамиля и Дамира  Сафарметовых</vt:lpstr>
      <vt:lpstr>Тетеревы   Елизавета Семеновна и Владимир Васильевич /прадедушка и прабабушка Бойченко Демида/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my</dc:creator>
  <cp:lastModifiedBy>XTreme.ws</cp:lastModifiedBy>
  <cp:revision>54</cp:revision>
  <dcterms:created xsi:type="dcterms:W3CDTF">2015-04-15T16:20:45Z</dcterms:created>
  <dcterms:modified xsi:type="dcterms:W3CDTF">2020-05-05T17:20:42Z</dcterms:modified>
</cp:coreProperties>
</file>